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  <p:sldMasterId id="2147483691" r:id="rId2"/>
    <p:sldMasterId id="2147483684" r:id="rId3"/>
    <p:sldMasterId id="2147483686" r:id="rId4"/>
    <p:sldMasterId id="2147483701" r:id="rId5"/>
  </p:sldMasterIdLst>
  <p:notesMasterIdLst>
    <p:notesMasterId r:id="rId41"/>
  </p:notesMasterIdLst>
  <p:sldIdLst>
    <p:sldId id="400" r:id="rId6"/>
    <p:sldId id="401" r:id="rId7"/>
    <p:sldId id="402" r:id="rId8"/>
    <p:sldId id="403" r:id="rId9"/>
    <p:sldId id="404" r:id="rId10"/>
    <p:sldId id="405" r:id="rId11"/>
    <p:sldId id="406" r:id="rId12"/>
    <p:sldId id="407" r:id="rId13"/>
    <p:sldId id="408" r:id="rId14"/>
    <p:sldId id="409" r:id="rId15"/>
    <p:sldId id="410" r:id="rId16"/>
    <p:sldId id="411" r:id="rId17"/>
    <p:sldId id="412" r:id="rId18"/>
    <p:sldId id="413" r:id="rId19"/>
    <p:sldId id="414" r:id="rId20"/>
    <p:sldId id="415" r:id="rId21"/>
    <p:sldId id="416" r:id="rId22"/>
    <p:sldId id="417" r:id="rId23"/>
    <p:sldId id="418" r:id="rId24"/>
    <p:sldId id="419" r:id="rId25"/>
    <p:sldId id="420" r:id="rId26"/>
    <p:sldId id="421" r:id="rId27"/>
    <p:sldId id="422" r:id="rId28"/>
    <p:sldId id="423" r:id="rId29"/>
    <p:sldId id="424" r:id="rId30"/>
    <p:sldId id="425" r:id="rId31"/>
    <p:sldId id="426" r:id="rId32"/>
    <p:sldId id="427" r:id="rId33"/>
    <p:sldId id="428" r:id="rId34"/>
    <p:sldId id="429" r:id="rId35"/>
    <p:sldId id="430" r:id="rId36"/>
    <p:sldId id="431" r:id="rId37"/>
    <p:sldId id="432" r:id="rId38"/>
    <p:sldId id="433" r:id="rId39"/>
    <p:sldId id="260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Content" id="{5973D931-3BAC-4F30-9C16-B7461F574E40}">
          <p14:sldIdLst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2" pos="3264" userDrawn="1">
          <p15:clr>
            <a:srgbClr val="A4A3A4"/>
          </p15:clr>
        </p15:guide>
        <p15:guide id="3" orient="horz" pos="2256" userDrawn="1">
          <p15:clr>
            <a:srgbClr val="A4A3A4"/>
          </p15:clr>
        </p15:guide>
        <p15:guide id="4" pos="56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iporen, Laura" initials="CL" lastIdx="4" clrIdx="0">
    <p:extLst>
      <p:ext uri="{19B8F6BF-5375-455C-9EA6-DF929625EA0E}">
        <p15:presenceInfo xmlns:p15="http://schemas.microsoft.com/office/powerpoint/2012/main" userId="S-1-5-21-1645522239-1123561945-839522115-1006658" providerId="AD"/>
      </p:ext>
    </p:extLst>
  </p:cmAuthor>
  <p:cmAuthor id="2" name="Ciporen, Laura" initials="CL [2]" lastIdx="2" clrIdx="1">
    <p:extLst>
      <p:ext uri="{19B8F6BF-5375-455C-9EA6-DF929625EA0E}">
        <p15:presenceInfo xmlns:p15="http://schemas.microsoft.com/office/powerpoint/2012/main" userId="S::laura.ciporen@mheducation.com::567f631f-0624-4179-9d16-569ddce4882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0000"/>
    <a:srgbClr val="757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50" autoAdjust="0"/>
    <p:restoredTop sz="94249" autoAdjust="0"/>
  </p:normalViewPr>
  <p:slideViewPr>
    <p:cSldViewPr snapToGrid="0" showGuides="1">
      <p:cViewPr varScale="1">
        <p:scale>
          <a:sx n="114" d="100"/>
          <a:sy n="114" d="100"/>
        </p:scale>
        <p:origin x="1632" y="102"/>
      </p:cViewPr>
      <p:guideLst>
        <p:guide pos="3264"/>
        <p:guide orient="horz" pos="2256"/>
        <p:guide pos="5640"/>
      </p:guideLst>
    </p:cSldViewPr>
  </p:slideViewPr>
  <p:outlineViewPr>
    <p:cViewPr>
      <p:scale>
        <a:sx n="33" d="100"/>
        <a:sy n="33" d="100"/>
      </p:scale>
      <p:origin x="0" y="-35706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>
        <p:scale>
          <a:sx n="66" d="100"/>
          <a:sy n="66" d="100"/>
        </p:scale>
        <p:origin x="2550" y="-3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commentAuthors" Target="commentAuthor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C15294-8BCE-4B15-84C9-4E8D5074478D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356329-1779-487C-B587-BBABA473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805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chapter introduces you to how to protect your computer and data today and prepare you for tomorrow including mobile computing and wired and wireless networks.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017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1100" dirty="0">
                <a:solidFill>
                  <a:srgbClr val="000000"/>
                </a:solidFill>
                <a:cs typeface="Times New Roman" pitchFamily="18" charset="0"/>
              </a:rPr>
              <a:t>Types of wireless connections are:</a:t>
            </a:r>
          </a:p>
          <a:p>
            <a:pPr marL="471145" lvl="1" defTabSz="942289">
              <a:spcBef>
                <a:spcPct val="0"/>
              </a:spcBef>
              <a:buFontTx/>
              <a:buChar char="•"/>
              <a:defRPr/>
            </a:pPr>
            <a:r>
              <a:rPr lang="en-US" sz="1100" b="1" dirty="0">
                <a:solidFill>
                  <a:srgbClr val="000000"/>
                </a:solidFill>
                <a:cs typeface="Times New Roman" pitchFamily="18" charset="0"/>
              </a:rPr>
              <a:t>Bluetooth</a:t>
            </a:r>
            <a:r>
              <a:rPr lang="en-US" sz="1100" dirty="0">
                <a:solidFill>
                  <a:srgbClr val="000000"/>
                </a:solidFill>
                <a:cs typeface="Times New Roman" pitchFamily="18" charset="0"/>
              </a:rPr>
              <a:t> (key term)  – short range radio communication standard, 33 </a:t>
            </a:r>
            <a:r>
              <a:rPr lang="en-US" sz="1100" dirty="0" err="1">
                <a:solidFill>
                  <a:srgbClr val="000000"/>
                </a:solidFill>
                <a:cs typeface="Times New Roman" pitchFamily="18" charset="0"/>
              </a:rPr>
              <a:t>ft</a:t>
            </a:r>
            <a:r>
              <a:rPr lang="en-US" sz="1100" dirty="0">
                <a:solidFill>
                  <a:srgbClr val="000000"/>
                </a:solidFill>
                <a:cs typeface="Times New Roman" pitchFamily="18" charset="0"/>
              </a:rPr>
              <a:t>, wireless headsets, printer connections, hand held devices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sz="1100" b="1" dirty="0" err="1">
                <a:solidFill>
                  <a:srgbClr val="000000"/>
                </a:solidFill>
                <a:cs typeface="Times New Roman" pitchFamily="18" charset="0"/>
              </a:rPr>
              <a:t>WiFi</a:t>
            </a:r>
            <a:r>
              <a:rPr lang="en-US" sz="1100" dirty="0">
                <a:solidFill>
                  <a:srgbClr val="000000"/>
                </a:solidFill>
                <a:cs typeface="Times New Roman" pitchFamily="18" charset="0"/>
              </a:rPr>
              <a:t> (key term) – wireless Fidelity communicates over short distances.  </a:t>
            </a:r>
            <a:r>
              <a:rPr lang="en-US" sz="1100" dirty="0" err="1">
                <a:solidFill>
                  <a:srgbClr val="000000"/>
                </a:solidFill>
                <a:cs typeface="Times New Roman" pitchFamily="18" charset="0"/>
              </a:rPr>
              <a:t>WiFi</a:t>
            </a:r>
            <a:r>
              <a:rPr lang="en-US" sz="1100" dirty="0">
                <a:solidFill>
                  <a:srgbClr val="000000"/>
                </a:solidFill>
                <a:cs typeface="Times New Roman" pitchFamily="18" charset="0"/>
              </a:rPr>
              <a:t> standards and speeds are shown in the table.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sz="1100" b="1" dirty="0">
                <a:solidFill>
                  <a:srgbClr val="000000"/>
                </a:solidFill>
                <a:cs typeface="Times New Roman" pitchFamily="18" charset="0"/>
              </a:rPr>
              <a:t>Microwave</a:t>
            </a:r>
            <a:r>
              <a:rPr lang="en-US" sz="1100" dirty="0">
                <a:solidFill>
                  <a:srgbClr val="000000"/>
                </a:solidFill>
                <a:cs typeface="Times New Roman" pitchFamily="18" charset="0"/>
              </a:rPr>
              <a:t> (key term)</a:t>
            </a:r>
            <a:r>
              <a:rPr lang="en-US" sz="1100" baseline="0" dirty="0">
                <a:solidFill>
                  <a:srgbClr val="000000"/>
                </a:solidFill>
                <a:cs typeface="Times New Roman" pitchFamily="18" charset="0"/>
              </a:rPr>
              <a:t> - </a:t>
            </a:r>
            <a:r>
              <a:rPr lang="en-US" sz="1100" dirty="0">
                <a:solidFill>
                  <a:srgbClr val="000000"/>
                </a:solidFill>
                <a:cs typeface="Times New Roman" pitchFamily="18" charset="0"/>
              </a:rPr>
              <a:t>Uses high-frequency radio waves 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sz="1100" b="1" dirty="0" err="1">
                <a:solidFill>
                  <a:srgbClr val="000000"/>
                </a:solidFill>
                <a:cs typeface="Times New Roman" pitchFamily="18" charset="0"/>
              </a:rPr>
              <a:t>WiMax</a:t>
            </a:r>
            <a:r>
              <a:rPr lang="en-US" sz="1100" dirty="0">
                <a:solidFill>
                  <a:srgbClr val="000000"/>
                </a:solidFill>
                <a:cs typeface="Times New Roman" pitchFamily="18" charset="0"/>
              </a:rPr>
              <a:t> (key term) – Worldwide Interoperability for microwave Access – allows greater distances for Wi-Fi.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sz="1100" b="1" dirty="0">
                <a:solidFill>
                  <a:srgbClr val="000000"/>
                </a:solidFill>
                <a:cs typeface="Times New Roman" pitchFamily="18" charset="0"/>
              </a:rPr>
              <a:t>Cellular</a:t>
            </a:r>
            <a:r>
              <a:rPr lang="en-US" sz="1100" baseline="0" dirty="0">
                <a:solidFill>
                  <a:srgbClr val="000000"/>
                </a:solidFill>
                <a:cs typeface="Times New Roman" pitchFamily="18" charset="0"/>
              </a:rPr>
              <a:t> (ley term) uses multiple antennae to communicate</a:t>
            </a:r>
            <a:endParaRPr lang="en-US" sz="1100" dirty="0">
              <a:solidFill>
                <a:srgbClr val="000000"/>
              </a:solidFill>
              <a:cs typeface="Times New Roman" pitchFamily="18" charset="0"/>
            </a:endParaRP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sz="1100" b="1" dirty="0">
                <a:solidFill>
                  <a:srgbClr val="000000"/>
                </a:solidFill>
                <a:cs typeface="Times New Roman" pitchFamily="18" charset="0"/>
              </a:rPr>
              <a:t>Satellite</a:t>
            </a:r>
            <a:r>
              <a:rPr lang="en-US" sz="1100" dirty="0">
                <a:solidFill>
                  <a:srgbClr val="000000"/>
                </a:solidFill>
                <a:cs typeface="Times New Roman" pitchFamily="18" charset="0"/>
              </a:rPr>
              <a:t> (key term) uses satellites orbiting about 22,000 miles above the earth as microwave relay stations; many of these offered by Intelsat, the International Telecommunications Satellite Consortium which is owned by 114 governments and forms a worldwide communications system</a:t>
            </a:r>
          </a:p>
          <a:p>
            <a:pPr lvl="2" eaLnBrk="1" hangingPunct="1">
              <a:spcBef>
                <a:spcPct val="0"/>
              </a:spcBef>
              <a:buFontTx/>
              <a:buChar char="•"/>
            </a:pPr>
            <a:r>
              <a:rPr lang="en-US" sz="1100" dirty="0">
                <a:solidFill>
                  <a:srgbClr val="000000"/>
                </a:solidFill>
                <a:cs typeface="Times New Roman" pitchFamily="18" charset="0"/>
              </a:rPr>
              <a:t>Uplink (key term) sending data to a satellite</a:t>
            </a:r>
          </a:p>
          <a:p>
            <a:pPr lvl="2" eaLnBrk="1" hangingPunct="1">
              <a:spcBef>
                <a:spcPct val="0"/>
              </a:spcBef>
              <a:buFontTx/>
              <a:buChar char="•"/>
            </a:pPr>
            <a:r>
              <a:rPr lang="en-US" sz="1100" dirty="0">
                <a:solidFill>
                  <a:srgbClr val="000000"/>
                </a:solidFill>
                <a:cs typeface="Times New Roman" pitchFamily="18" charset="0"/>
              </a:rPr>
              <a:t>Downlink (key term) receiving data from a satellite</a:t>
            </a:r>
          </a:p>
          <a:p>
            <a:pPr lvl="2" eaLnBrk="1" hangingPunct="1">
              <a:spcBef>
                <a:spcPct val="0"/>
              </a:spcBef>
              <a:buFontTx/>
              <a:buChar char="•"/>
            </a:pPr>
            <a:r>
              <a:rPr lang="en-US" sz="1100" dirty="0">
                <a:solidFill>
                  <a:srgbClr val="000000"/>
                </a:solidFill>
                <a:cs typeface="Times New Roman" pitchFamily="18" charset="0"/>
              </a:rPr>
              <a:t>GPS (Global Positioning system)  (key term) use a network of 24 satellites owned and managed by the Defense Department which continuously sends location information to earth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sz="1100" dirty="0">
                <a:solidFill>
                  <a:srgbClr val="000000"/>
                </a:solidFill>
                <a:cs typeface="Times New Roman" pitchFamily="18" charset="0"/>
              </a:rPr>
              <a:t>Infrared (key term) </a:t>
            </a:r>
          </a:p>
          <a:p>
            <a:pPr lvl="2" eaLnBrk="1" hangingPunct="1">
              <a:spcBef>
                <a:spcPct val="0"/>
              </a:spcBef>
              <a:buFontTx/>
              <a:buChar char="•"/>
            </a:pPr>
            <a:r>
              <a:rPr lang="en-US" sz="1100" dirty="0">
                <a:solidFill>
                  <a:srgbClr val="000000"/>
                </a:solidFill>
                <a:cs typeface="Times New Roman" pitchFamily="18" charset="0"/>
              </a:rPr>
              <a:t>Light waves used over short distances</a:t>
            </a:r>
          </a:p>
          <a:p>
            <a:pPr lvl="2" eaLnBrk="1" hangingPunct="1">
              <a:spcBef>
                <a:spcPct val="0"/>
              </a:spcBef>
              <a:buFontTx/>
              <a:buChar char="•"/>
            </a:pPr>
            <a:r>
              <a:rPr lang="en-US" sz="1100" dirty="0">
                <a:solidFill>
                  <a:srgbClr val="000000"/>
                </a:solidFill>
                <a:cs typeface="Times New Roman" pitchFamily="18" charset="0"/>
              </a:rPr>
              <a:t>Sometimes called line of sight communications </a:t>
            </a:r>
          </a:p>
          <a:p>
            <a:pPr lvl="2" eaLnBrk="1" hangingPunct="1">
              <a:spcBef>
                <a:spcPct val="0"/>
              </a:spcBef>
              <a:buFontTx/>
              <a:buChar char="•"/>
            </a:pPr>
            <a:r>
              <a:rPr lang="en-US" sz="1100" dirty="0">
                <a:solidFill>
                  <a:srgbClr val="000000"/>
                </a:solidFill>
                <a:cs typeface="Times New Roman" pitchFamily="18" charset="0"/>
              </a:rPr>
              <a:t>Sending and receiving devices must be in clear view of one another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4755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b="1" dirty="0"/>
              <a:t>Twisted-pair</a:t>
            </a:r>
            <a:r>
              <a:rPr lang="en-US" b="1" baseline="0" dirty="0"/>
              <a:t> cable </a:t>
            </a:r>
            <a:r>
              <a:rPr lang="en-US" baseline="0" dirty="0"/>
              <a:t>(key term) pairs of copper wire twisted together. Both </a:t>
            </a:r>
            <a:r>
              <a:rPr lang="en-US" b="1" baseline="0" dirty="0"/>
              <a:t>telephone lines </a:t>
            </a:r>
            <a:r>
              <a:rPr lang="en-US" baseline="0" dirty="0"/>
              <a:t>(key term) and </a:t>
            </a:r>
            <a:r>
              <a:rPr lang="en-US" b="1" baseline="0" dirty="0"/>
              <a:t>Ethernet</a:t>
            </a:r>
            <a:r>
              <a:rPr lang="en-US" baseline="0" dirty="0"/>
              <a:t> (key term) are twisted pair. </a:t>
            </a:r>
            <a:endParaRPr lang="en-US" dirty="0"/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b="1" dirty="0"/>
              <a:t>Ethernet cable </a:t>
            </a:r>
            <a:r>
              <a:rPr lang="en-US" dirty="0"/>
              <a:t>(key term) </a:t>
            </a:r>
            <a:r>
              <a:rPr lang="en-US" dirty="0">
                <a:latin typeface="Times New Roman" pitchFamily="18" charset="0"/>
              </a:rPr>
              <a:t>–</a:t>
            </a:r>
            <a:r>
              <a:rPr lang="en-US" dirty="0"/>
              <a:t> consists of twisted pair cable; slowest; being phased out by more advanced and reliable media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b="1" dirty="0"/>
              <a:t>Coaxial cable </a:t>
            </a:r>
            <a:r>
              <a:rPr lang="en-US" dirty="0"/>
              <a:t>(key</a:t>
            </a:r>
            <a:r>
              <a:rPr lang="en-US" baseline="0" dirty="0"/>
              <a:t> term) </a:t>
            </a:r>
            <a:r>
              <a:rPr lang="en-US" dirty="0">
                <a:latin typeface="Times New Roman" pitchFamily="18" charset="0"/>
              </a:rPr>
              <a:t>–</a:t>
            </a:r>
            <a:r>
              <a:rPr lang="en-US" dirty="0"/>
              <a:t> single solid copper core; 80 times transmission of twisted pair; television and computer networks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b="1" dirty="0"/>
              <a:t>Fiber optic </a:t>
            </a:r>
            <a:r>
              <a:rPr lang="en-US" dirty="0"/>
              <a:t>(key</a:t>
            </a:r>
            <a:r>
              <a:rPr lang="en-US" baseline="0" dirty="0"/>
              <a:t> term) </a:t>
            </a:r>
            <a:r>
              <a:rPr lang="en-US" dirty="0">
                <a:latin typeface="Times New Roman" pitchFamily="18" charset="0"/>
              </a:rPr>
              <a:t>–transmits as pulses</a:t>
            </a:r>
            <a:r>
              <a:rPr lang="en-US" baseline="0" dirty="0">
                <a:latin typeface="Times New Roman" pitchFamily="18" charset="0"/>
              </a:rPr>
              <a:t> of light through tiny tubes of glass. M</a:t>
            </a:r>
            <a:r>
              <a:rPr lang="en-US" dirty="0"/>
              <a:t>ore secure and reliable; best over limited distances; lighter, more reliable, and faster than coaxial cable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096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35572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Telephones typically send and receive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analog signals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(key term)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which are continuous electronic waves. Computers, in contrast, send and receive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digital signals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(key term)</a:t>
            </a:r>
            <a:endParaRPr lang="en-US" dirty="0"/>
          </a:p>
          <a:p>
            <a:pPr marL="235572">
              <a:spcBef>
                <a:spcPct val="0"/>
              </a:spcBef>
              <a:buFontTx/>
              <a:buNone/>
            </a:pPr>
            <a:endParaRPr lang="en-US" dirty="0">
              <a:solidFill>
                <a:srgbClr val="000000"/>
              </a:solidFill>
              <a:cs typeface="Times New Roman" pitchFamily="18" charset="0"/>
            </a:endParaRPr>
          </a:p>
          <a:p>
            <a:pPr marL="235572">
              <a:spcBef>
                <a:spcPct val="0"/>
              </a:spcBef>
              <a:buFontTx/>
              <a:buNone/>
            </a:pPr>
            <a:r>
              <a:rPr lang="en-US" dirty="0">
                <a:solidFill>
                  <a:srgbClr val="000000"/>
                </a:solidFill>
                <a:cs typeface="Times New Roman" pitchFamily="18" charset="0"/>
              </a:rPr>
              <a:t>Types of Signals 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b="1" dirty="0">
                <a:solidFill>
                  <a:srgbClr val="000000"/>
                </a:solidFill>
                <a:cs typeface="Times New Roman" pitchFamily="18" charset="0"/>
              </a:rPr>
              <a:t>analog</a:t>
            </a:r>
            <a:r>
              <a:rPr lang="en-US" dirty="0">
                <a:solidFill>
                  <a:srgbClr val="000000"/>
                </a:solidFill>
                <a:cs typeface="Times New Roman" pitchFamily="18" charset="0"/>
              </a:rPr>
              <a:t> (key term) – telephone signals; continuous electronic wave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b="1" dirty="0">
                <a:solidFill>
                  <a:srgbClr val="000000"/>
                </a:solidFill>
                <a:cs typeface="Times New Roman" pitchFamily="18" charset="0"/>
              </a:rPr>
              <a:t>digital</a:t>
            </a:r>
            <a:r>
              <a:rPr lang="en-US" dirty="0">
                <a:solidFill>
                  <a:srgbClr val="000000"/>
                </a:solidFill>
                <a:cs typeface="Times New Roman" pitchFamily="18" charset="0"/>
              </a:rPr>
              <a:t> (key</a:t>
            </a:r>
            <a:r>
              <a:rPr lang="en-US" baseline="0" dirty="0">
                <a:solidFill>
                  <a:srgbClr val="000000"/>
                </a:solidFill>
                <a:cs typeface="Times New Roman" pitchFamily="18" charset="0"/>
              </a:rPr>
              <a:t> term) </a:t>
            </a:r>
            <a:r>
              <a:rPr lang="en-US" dirty="0">
                <a:solidFill>
                  <a:srgbClr val="000000"/>
                </a:solidFill>
                <a:cs typeface="Times New Roman" pitchFamily="18" charset="0"/>
              </a:rPr>
              <a:t>– computer signals; presence or absence of an electronic pulse; on/off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endParaRPr lang="en-US" dirty="0">
              <a:solidFill>
                <a:srgbClr val="000000"/>
              </a:solidFill>
              <a:cs typeface="Times New Roman" pitchFamily="18" charset="0"/>
            </a:endParaRPr>
          </a:p>
          <a:p>
            <a:pPr lvl="0" eaLnBrk="1" hangingPunct="1">
              <a:spcBef>
                <a:spcPct val="0"/>
              </a:spcBef>
              <a:buFontTx/>
              <a:buNone/>
            </a:pPr>
            <a:r>
              <a:rPr lang="en-US" b="1" dirty="0">
                <a:solidFill>
                  <a:srgbClr val="000000"/>
                </a:solidFill>
                <a:cs typeface="Times New Roman" pitchFamily="18" charset="0"/>
              </a:rPr>
              <a:t>Transfer Rate </a:t>
            </a:r>
            <a:r>
              <a:rPr lang="en-US" dirty="0">
                <a:solidFill>
                  <a:srgbClr val="000000"/>
                </a:solidFill>
                <a:cs typeface="Times New Roman" pitchFamily="18" charset="0"/>
              </a:rPr>
              <a:t>(key term) – the speed in which modems transmit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70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b="1" dirty="0"/>
              <a:t>Modem</a:t>
            </a:r>
            <a:r>
              <a:rPr lang="en-US" baseline="0" dirty="0"/>
              <a:t> (key term) short for modulator-demodulator</a:t>
            </a:r>
          </a:p>
          <a:p>
            <a:pPr marL="176679" indent="-176679">
              <a:buFont typeface="Arial" pitchFamily="34" charset="0"/>
              <a:buChar char="•"/>
            </a:pPr>
            <a:r>
              <a:rPr lang="en-US" b="1" baseline="0" dirty="0"/>
              <a:t>Modulation</a:t>
            </a:r>
            <a:r>
              <a:rPr lang="en-US" baseline="0" dirty="0"/>
              <a:t> </a:t>
            </a:r>
            <a:r>
              <a:rPr lang="en-US" dirty="0">
                <a:solidFill>
                  <a:srgbClr val="000000"/>
                </a:solidFill>
                <a:cs typeface="Times New Roman" pitchFamily="18" charset="0"/>
              </a:rPr>
              <a:t>(key term) – convert from digital to analog</a:t>
            </a:r>
          </a:p>
          <a:p>
            <a:pPr marL="176679" indent="-176679">
              <a:buFont typeface="Arial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cs typeface="Times New Roman" pitchFamily="18" charset="0"/>
              </a:rPr>
              <a:t>Demodulation</a:t>
            </a:r>
            <a:r>
              <a:rPr lang="en-US" dirty="0">
                <a:solidFill>
                  <a:srgbClr val="000000"/>
                </a:solidFill>
                <a:cs typeface="Times New Roman" pitchFamily="18" charset="0"/>
              </a:rPr>
              <a:t> (key term)  - convert from analog to digital</a:t>
            </a:r>
          </a:p>
          <a:p>
            <a:pPr marL="176679" indent="-176679">
              <a:buFont typeface="Arial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cs typeface="Times New Roman" pitchFamily="18" charset="0"/>
              </a:rPr>
              <a:t>Transfer rate </a:t>
            </a:r>
            <a:r>
              <a:rPr lang="en-US" dirty="0">
                <a:solidFill>
                  <a:srgbClr val="000000"/>
                </a:solidFill>
                <a:cs typeface="Times New Roman" pitchFamily="18" charset="0"/>
              </a:rPr>
              <a:t>(key term) – rate in </a:t>
            </a:r>
            <a:r>
              <a:rPr lang="en-US" b="1" dirty="0">
                <a:solidFill>
                  <a:srgbClr val="000000"/>
                </a:solidFill>
                <a:cs typeface="Times New Roman" pitchFamily="18" charset="0"/>
              </a:rPr>
              <a:t>Mbps</a:t>
            </a:r>
            <a:r>
              <a:rPr lang="en-US" dirty="0">
                <a:solidFill>
                  <a:srgbClr val="000000"/>
                </a:solidFill>
                <a:cs typeface="Times New Roman" pitchFamily="18" charset="0"/>
              </a:rPr>
              <a:t> or </a:t>
            </a:r>
            <a:r>
              <a:rPr lang="en-US" b="1" dirty="0">
                <a:solidFill>
                  <a:srgbClr val="000000"/>
                </a:solidFill>
                <a:cs typeface="Times New Roman" pitchFamily="18" charset="0"/>
              </a:rPr>
              <a:t>megabits per second </a:t>
            </a:r>
            <a:r>
              <a:rPr lang="en-US" dirty="0">
                <a:solidFill>
                  <a:srgbClr val="000000"/>
                </a:solidFill>
                <a:cs typeface="Times New Roman" pitchFamily="18" charset="0"/>
              </a:rPr>
              <a:t>(key term) data transmits</a:t>
            </a:r>
          </a:p>
          <a:p>
            <a:pPr marL="0" indent="0">
              <a:buFont typeface="Arial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4786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Types of modems</a:t>
            </a:r>
          </a:p>
          <a:p>
            <a:pPr marL="176679" indent="-176679">
              <a:buFont typeface="Arial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cs typeface="Times New Roman" pitchFamily="18" charset="0"/>
              </a:rPr>
              <a:t>DSL</a:t>
            </a:r>
            <a:r>
              <a:rPr lang="en-US" dirty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b="1" dirty="0">
                <a:solidFill>
                  <a:srgbClr val="000000"/>
                </a:solidFill>
                <a:cs typeface="Times New Roman" pitchFamily="18" charset="0"/>
              </a:rPr>
              <a:t>(digital subscriber line) </a:t>
            </a:r>
            <a:r>
              <a:rPr lang="en-US" dirty="0">
                <a:solidFill>
                  <a:srgbClr val="000000"/>
                </a:solidFill>
                <a:cs typeface="Times New Roman" pitchFamily="18" charset="0"/>
              </a:rPr>
              <a:t>(key term) – uses standard phone lines to create a high speed connect. </a:t>
            </a:r>
          </a:p>
          <a:p>
            <a:pPr marL="176679" indent="-176679">
              <a:buFont typeface="Arial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cs typeface="Times New Roman" pitchFamily="18" charset="0"/>
              </a:rPr>
              <a:t>Cable</a:t>
            </a:r>
            <a:r>
              <a:rPr lang="en-US" dirty="0">
                <a:solidFill>
                  <a:srgbClr val="000000"/>
                </a:solidFill>
                <a:cs typeface="Times New Roman" pitchFamily="18" charset="0"/>
              </a:rPr>
              <a:t> (key term)  - uses same coaxial cable as television</a:t>
            </a:r>
          </a:p>
          <a:p>
            <a:pPr marL="176679" indent="-176679">
              <a:buFont typeface="Arial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cs typeface="Times New Roman" pitchFamily="18" charset="0"/>
              </a:rPr>
              <a:t>Wireless</a:t>
            </a:r>
            <a:r>
              <a:rPr lang="en-US" dirty="0">
                <a:solidFill>
                  <a:srgbClr val="000000"/>
                </a:solidFill>
                <a:cs typeface="Times New Roman" pitchFamily="18" charset="0"/>
              </a:rPr>
              <a:t> (key term) – also known as </a:t>
            </a:r>
            <a:r>
              <a:rPr lang="en-US" b="1" dirty="0">
                <a:solidFill>
                  <a:srgbClr val="000000"/>
                </a:solidFill>
                <a:cs typeface="Times New Roman" pitchFamily="18" charset="0"/>
              </a:rPr>
              <a:t>WWAN modem </a:t>
            </a:r>
            <a:r>
              <a:rPr lang="en-US" b="0" dirty="0">
                <a:solidFill>
                  <a:srgbClr val="000000"/>
                </a:solidFill>
                <a:cs typeface="Times New Roman" pitchFamily="18" charset="0"/>
              </a:rPr>
              <a:t>or</a:t>
            </a:r>
            <a:r>
              <a:rPr lang="en-US" b="1" dirty="0">
                <a:solidFill>
                  <a:srgbClr val="000000"/>
                </a:solidFill>
                <a:cs typeface="Times New Roman" pitchFamily="18" charset="0"/>
              </a:rPr>
              <a:t> wireless wide area network </a:t>
            </a:r>
            <a:r>
              <a:rPr lang="en-US" dirty="0">
                <a:solidFill>
                  <a:srgbClr val="000000"/>
                </a:solidFill>
                <a:cs typeface="Times New Roman" pitchFamily="18" charset="0"/>
              </a:rPr>
              <a:t>(key term)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997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dirty="0"/>
              <a:t>Corporations have been leasing lines for years from telephone companies.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b="1" dirty="0"/>
              <a:t>T1</a:t>
            </a:r>
            <a:r>
              <a:rPr lang="en-US" dirty="0"/>
              <a:t> (key term) – copper lines that could be combined to form higher-capacity options such as </a:t>
            </a:r>
            <a:r>
              <a:rPr lang="en-US" b="1" dirty="0"/>
              <a:t>T3</a:t>
            </a:r>
            <a:r>
              <a:rPr lang="en-US" dirty="0"/>
              <a:t> (key term) or </a:t>
            </a:r>
            <a:r>
              <a:rPr lang="en-US" b="1" dirty="0"/>
              <a:t>DS3</a:t>
            </a:r>
            <a:r>
              <a:rPr lang="en-US" dirty="0"/>
              <a:t> (key term).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b="1" dirty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dirty="0"/>
              <a:t>These have been replaced by faster </a:t>
            </a:r>
            <a:r>
              <a:rPr lang="en-US" b="1" dirty="0"/>
              <a:t>optical carrier (OC) lines </a:t>
            </a:r>
            <a:r>
              <a:rPr lang="en-US" b="0" dirty="0"/>
              <a:t>(key term)</a:t>
            </a:r>
            <a:r>
              <a:rPr lang="en-US" dirty="0"/>
              <a:t>.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dirty="0"/>
          </a:p>
          <a:p>
            <a:pPr marL="1588" lvl="1" indent="0">
              <a:buNone/>
            </a:pPr>
            <a:r>
              <a:rPr lang="en-US" dirty="0"/>
              <a:t>Cellular service providers</a:t>
            </a:r>
          </a:p>
          <a:p>
            <a:pPr marL="173038" lvl="1" indent="-171450">
              <a:buFont typeface="Arial" panose="020B0604020202020204" pitchFamily="34" charset="0"/>
              <a:buChar char="•"/>
            </a:pPr>
            <a:r>
              <a:rPr lang="en-US" dirty="0"/>
              <a:t>First Generation 1G, only voice</a:t>
            </a:r>
          </a:p>
          <a:p>
            <a:pPr marL="173038" lvl="1" indent="-171450">
              <a:buFont typeface="Arial" panose="020B0604020202020204" pitchFamily="34" charset="0"/>
              <a:buChar char="•"/>
            </a:pPr>
            <a:r>
              <a:rPr lang="en-US" dirty="0"/>
              <a:t>2G used radio signals and introduced </a:t>
            </a:r>
            <a:r>
              <a:rPr lang="en-US" dirty="0" err="1"/>
              <a:t>textin</a:t>
            </a:r>
            <a:endParaRPr lang="en-US" dirty="0"/>
          </a:p>
          <a:p>
            <a:pPr marL="173038" lvl="1" indent="-171450">
              <a:buFont typeface="Arial" panose="020B0604020202020204" pitchFamily="34" charset="0"/>
              <a:buChar char="•"/>
            </a:pPr>
            <a:r>
              <a:rPr lang="en-US" dirty="0"/>
              <a:t>3G improved data speed, introduced Internet on phones</a:t>
            </a:r>
          </a:p>
          <a:p>
            <a:pPr marL="173038" lvl="1" indent="-171450">
              <a:buFont typeface="Arial" panose="020B0604020202020204" pitchFamily="34" charset="0"/>
              <a:buChar char="•"/>
            </a:pPr>
            <a:r>
              <a:rPr lang="en-US" dirty="0"/>
              <a:t>4G increased speed, streaming video and music</a:t>
            </a:r>
          </a:p>
          <a:p>
            <a:pPr marL="173038" lvl="1" indent="-171450">
              <a:buFont typeface="Arial" panose="020B0604020202020204" pitchFamily="34" charset="0"/>
              <a:buChar char="•"/>
            </a:pPr>
            <a:r>
              <a:rPr lang="en-US" dirty="0"/>
              <a:t>5G speeds approaching home Internet connection levels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dirty="0"/>
          </a:p>
          <a:p>
            <a:endParaRPr lang="en-US" b="1" dirty="0">
              <a:solidFill>
                <a:srgbClr val="000000"/>
              </a:solidFill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6012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b="1" dirty="0"/>
              <a:t>Dial-up services</a:t>
            </a:r>
            <a:r>
              <a:rPr lang="en-US" b="1" baseline="0" dirty="0"/>
              <a:t> </a:t>
            </a:r>
            <a:r>
              <a:rPr lang="en-US" b="0" baseline="0" dirty="0"/>
              <a:t>(key term) </a:t>
            </a:r>
            <a:r>
              <a:rPr lang="en-US" baseline="0" dirty="0"/>
              <a:t>was the original service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existing telephones and telephone modems to connect to the Internet. This type of service has been replaced by higher-speed connection services including DSL, cable, satellite, and cellular services.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dirty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b="1" dirty="0"/>
              <a:t>Digital subscriber line service - DSL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cs typeface="Times New Roman" pitchFamily="18" charset="0"/>
              </a:rPr>
              <a:t>(key term) </a:t>
            </a:r>
            <a:r>
              <a:rPr lang="en-US" dirty="0"/>
              <a:t>– uses existing telephone lines to provide high-speed connections; uses DSL modems, </a:t>
            </a:r>
            <a:r>
              <a:rPr lang="en-US" b="1" dirty="0"/>
              <a:t>ADSL – asymmetric</a:t>
            </a:r>
            <a:r>
              <a:rPr lang="en-US" b="1" baseline="0" dirty="0"/>
              <a:t> digital subscriber line </a:t>
            </a:r>
            <a:r>
              <a:rPr lang="en-US" b="0" baseline="0" dirty="0"/>
              <a:t>(key term) i</a:t>
            </a:r>
            <a:r>
              <a:rPr lang="en-US" baseline="0" dirty="0"/>
              <a:t>s one of the most widely used types of DSL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baseline="0" dirty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b="1" dirty="0"/>
              <a:t>Cable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cs typeface="Times New Roman" pitchFamily="18" charset="0"/>
              </a:rPr>
              <a:t>(key term) </a:t>
            </a:r>
            <a:r>
              <a:rPr lang="en-US" dirty="0"/>
              <a:t>– Cable connections using existing cable television cables.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dirty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b="1" dirty="0"/>
              <a:t>Fiber-optic service – FiOS </a:t>
            </a:r>
            <a:r>
              <a:rPr lang="en-US" dirty="0"/>
              <a:t>(key term) – new technology not widely available. Current providers are Google and Verizon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dirty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b="1" dirty="0"/>
              <a:t>Satellite connection services </a:t>
            </a:r>
            <a:r>
              <a:rPr lang="en-US" dirty="0">
                <a:solidFill>
                  <a:srgbClr val="000000"/>
                </a:solidFill>
                <a:cs typeface="Times New Roman" pitchFamily="18" charset="0"/>
              </a:rPr>
              <a:t>(key term) </a:t>
            </a:r>
            <a:r>
              <a:rPr lang="en-US" dirty="0"/>
              <a:t> – uses satellites to provide wireless connections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0718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Page 192-193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47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Char char="•"/>
            </a:pPr>
            <a:r>
              <a:rPr lang="en-US" dirty="0">
                <a:solidFill>
                  <a:srgbClr val="000000"/>
                </a:solidFill>
                <a:cs typeface="Times New Roman" pitchFamily="18" charset="0"/>
              </a:rPr>
              <a:t>Several technical matters affect how data is transmitted.  These factors include bandwidth</a:t>
            </a:r>
            <a:r>
              <a:rPr lang="en-US" baseline="0" dirty="0">
                <a:solidFill>
                  <a:srgbClr val="000000"/>
                </a:solidFill>
                <a:cs typeface="Times New Roman" pitchFamily="18" charset="0"/>
              </a:rPr>
              <a:t> and protocols.</a:t>
            </a:r>
            <a:endParaRPr lang="en-US" dirty="0">
              <a:solidFill>
                <a:srgbClr val="000000"/>
              </a:solidFill>
              <a:cs typeface="Times New Roman" pitchFamily="18" charset="0"/>
            </a:endParaRPr>
          </a:p>
          <a:p>
            <a:pPr eaLnBrk="1" hangingPunct="1">
              <a:buFontTx/>
              <a:buChar char="•"/>
            </a:pPr>
            <a:r>
              <a:rPr lang="en-US" b="1" dirty="0">
                <a:solidFill>
                  <a:srgbClr val="000000"/>
                </a:solidFill>
                <a:cs typeface="Times New Roman" pitchFamily="18" charset="0"/>
              </a:rPr>
              <a:t>Bandwidth</a:t>
            </a:r>
            <a:r>
              <a:rPr lang="en-US" dirty="0">
                <a:solidFill>
                  <a:srgbClr val="000000"/>
                </a:solidFill>
                <a:cs typeface="Times New Roman" pitchFamily="18" charset="0"/>
              </a:rPr>
              <a:t> ((key term) – measurement of the width or capacity</a:t>
            </a:r>
            <a:r>
              <a:rPr lang="en-US" baseline="0" dirty="0">
                <a:solidFill>
                  <a:srgbClr val="000000"/>
                </a:solidFill>
                <a:cs typeface="Times New Roman" pitchFamily="18" charset="0"/>
              </a:rPr>
              <a:t> of the communication channel.  It means how much information can move across the communication channel in a given amount of time.</a:t>
            </a:r>
          </a:p>
          <a:p>
            <a:pPr lvl="0" eaLnBrk="1" hangingPunct="1">
              <a:buFontTx/>
              <a:buChar char="•"/>
            </a:pPr>
            <a:r>
              <a:rPr lang="en-US" dirty="0">
                <a:solidFill>
                  <a:srgbClr val="000000"/>
                </a:solidFill>
                <a:cs typeface="Times New Roman" pitchFamily="18" charset="0"/>
              </a:rPr>
              <a:t>Four Types</a:t>
            </a:r>
          </a:p>
          <a:p>
            <a:pPr lvl="1" eaLnBrk="1" hangingPunct="1">
              <a:buFontTx/>
              <a:buChar char="•"/>
            </a:pPr>
            <a:r>
              <a:rPr lang="en-US" b="1" dirty="0" err="1">
                <a:solidFill>
                  <a:srgbClr val="000000"/>
                </a:solidFill>
                <a:cs typeface="Times New Roman" pitchFamily="18" charset="0"/>
              </a:rPr>
              <a:t>Voiceband</a:t>
            </a:r>
            <a:r>
              <a:rPr lang="en-US" dirty="0">
                <a:solidFill>
                  <a:srgbClr val="000000"/>
                </a:solidFill>
                <a:cs typeface="Times New Roman" pitchFamily="18" charset="0"/>
              </a:rPr>
              <a:t> (key term) –  also known as  </a:t>
            </a:r>
            <a:r>
              <a:rPr lang="en-US" b="0" dirty="0">
                <a:solidFill>
                  <a:srgbClr val="000000"/>
                </a:solidFill>
                <a:cs typeface="Times New Roman" pitchFamily="18" charset="0"/>
              </a:rPr>
              <a:t>low bandwidth </a:t>
            </a:r>
            <a:r>
              <a:rPr lang="en-US" dirty="0">
                <a:solidFill>
                  <a:srgbClr val="000000"/>
                </a:solidFill>
                <a:cs typeface="Times New Roman" pitchFamily="18" charset="0"/>
              </a:rPr>
              <a:t>(key term); standard phone line; too slow for many types of transmissions – especially high-quality video; typical speeds are 56 to 96 kbps</a:t>
            </a:r>
          </a:p>
          <a:p>
            <a:pPr lvl="1" eaLnBrk="1" hangingPunct="1">
              <a:buFontTx/>
              <a:buChar char="•"/>
            </a:pPr>
            <a:r>
              <a:rPr lang="en-US" b="1" dirty="0">
                <a:solidFill>
                  <a:srgbClr val="000000"/>
                </a:solidFill>
                <a:cs typeface="Times New Roman" pitchFamily="18" charset="0"/>
              </a:rPr>
              <a:t>Medium band </a:t>
            </a:r>
            <a:r>
              <a:rPr lang="en-US" dirty="0">
                <a:solidFill>
                  <a:srgbClr val="000000"/>
                </a:solidFill>
                <a:cs typeface="Times New Roman" pitchFamily="18" charset="0"/>
              </a:rPr>
              <a:t>(key term) – with special leased lines to connect minicomputers and mainframes as well as to transmit data over long distances (for larger computer systems); not typically used by individuals</a:t>
            </a:r>
          </a:p>
          <a:p>
            <a:pPr lvl="1" eaLnBrk="1" hangingPunct="1">
              <a:buFontTx/>
              <a:buChar char="•"/>
            </a:pPr>
            <a:r>
              <a:rPr lang="en-US" b="1" dirty="0">
                <a:solidFill>
                  <a:srgbClr val="000000"/>
                </a:solidFill>
                <a:cs typeface="Times New Roman" pitchFamily="18" charset="0"/>
              </a:rPr>
              <a:t>Broadband</a:t>
            </a:r>
            <a:r>
              <a:rPr lang="en-US" dirty="0">
                <a:solidFill>
                  <a:srgbClr val="000000"/>
                </a:solidFill>
                <a:cs typeface="Times New Roman" pitchFamily="18" charset="0"/>
              </a:rPr>
              <a:t> (key term) – used for high-capacity transmissions (DSL, cable, satellite connections);  specialized high-speed devices; effectively transmits high-quality video and other communication needs; typically 1.5 mbps; higher speeds possible </a:t>
            </a:r>
          </a:p>
          <a:p>
            <a:pPr lvl="1" eaLnBrk="1" hangingPunct="1">
              <a:buFontTx/>
              <a:buChar char="•"/>
            </a:pPr>
            <a:r>
              <a:rPr lang="en-US" b="1" dirty="0">
                <a:solidFill>
                  <a:srgbClr val="000000"/>
                </a:solidFill>
                <a:cs typeface="Times New Roman" pitchFamily="18" charset="0"/>
              </a:rPr>
              <a:t>Baseband</a:t>
            </a:r>
            <a:r>
              <a:rPr lang="en-US" dirty="0">
                <a:solidFill>
                  <a:srgbClr val="000000"/>
                </a:solidFill>
                <a:cs typeface="Times New Roman" pitchFamily="18" charset="0"/>
              </a:rPr>
              <a:t> (key term) – widely used to connect individual computers that are located close to one another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4958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b="1" dirty="0">
                <a:cs typeface="Times New Roman" pitchFamily="18" charset="0"/>
              </a:rPr>
              <a:t>Protocols</a:t>
            </a:r>
            <a:r>
              <a:rPr lang="en-US" dirty="0">
                <a:cs typeface="Times New Roman" pitchFamily="18" charset="0"/>
              </a:rPr>
              <a:t> (key term)  Rules for exchanging data between computers</a:t>
            </a:r>
          </a:p>
          <a:p>
            <a:pPr lvl="1" eaLnBrk="1" hangingPunct="1">
              <a:lnSpc>
                <a:spcPct val="130000"/>
              </a:lnSpc>
              <a:buFontTx/>
              <a:buChar char="•"/>
            </a:pPr>
            <a:r>
              <a:rPr lang="en-US" b="1" dirty="0">
                <a:cs typeface="Times New Roman" pitchFamily="18" charset="0"/>
              </a:rPr>
              <a:t>HTTPS</a:t>
            </a:r>
            <a:r>
              <a:rPr lang="en-US" dirty="0">
                <a:cs typeface="Times New Roman" pitchFamily="18" charset="0"/>
              </a:rPr>
              <a:t> (key term) – hypertext</a:t>
            </a:r>
            <a:r>
              <a:rPr lang="en-US" baseline="0" dirty="0">
                <a:cs typeface="Times New Roman" pitchFamily="18" charset="0"/>
              </a:rPr>
              <a:t> transfer protocol secure is becoming widely used to protect the transfer of sensitive information</a:t>
            </a:r>
          </a:p>
          <a:p>
            <a:pPr lvl="1" eaLnBrk="1" hangingPunct="1">
              <a:lnSpc>
                <a:spcPct val="130000"/>
              </a:lnSpc>
              <a:buFontTx/>
              <a:buChar char="•"/>
            </a:pPr>
            <a:r>
              <a:rPr lang="en-US" b="1" baseline="0" dirty="0">
                <a:cs typeface="Times New Roman" pitchFamily="18" charset="0"/>
              </a:rPr>
              <a:t>TCP/IP transmission control protocol/Internet protocol </a:t>
            </a:r>
            <a:r>
              <a:rPr lang="en-US" dirty="0">
                <a:cs typeface="Times New Roman" pitchFamily="18" charset="0"/>
              </a:rPr>
              <a:t>(key term)  - Internet Standard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en-US" dirty="0">
              <a:cs typeface="Times New Roman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dirty="0">
                <a:cs typeface="Times New Roman" pitchFamily="18" charset="0"/>
              </a:rPr>
              <a:t>Essential features of protocol</a:t>
            </a:r>
          </a:p>
          <a:p>
            <a:pPr lvl="1" eaLnBrk="1" hangingPunct="1">
              <a:lnSpc>
                <a:spcPct val="130000"/>
              </a:lnSpc>
              <a:buFontTx/>
              <a:buChar char="•"/>
            </a:pPr>
            <a:r>
              <a:rPr lang="en-US" dirty="0">
                <a:cs typeface="Times New Roman" pitchFamily="18" charset="0"/>
              </a:rPr>
              <a:t>Identification - Identifying sending and receiving devices.</a:t>
            </a:r>
            <a:r>
              <a:rPr lang="en-US" baseline="0" dirty="0">
                <a:cs typeface="Times New Roman" pitchFamily="18" charset="0"/>
              </a:rPr>
              <a:t>  </a:t>
            </a:r>
            <a:r>
              <a:rPr lang="en-US" dirty="0">
                <a:cs typeface="Times New Roman" pitchFamily="18" charset="0"/>
              </a:rPr>
              <a:t>Every computer on the Internet has a unique</a:t>
            </a:r>
            <a:r>
              <a:rPr lang="en-US" baseline="0" dirty="0">
                <a:cs typeface="Times New Roman" pitchFamily="18" charset="0"/>
              </a:rPr>
              <a:t> numeric address called an </a:t>
            </a:r>
            <a:r>
              <a:rPr lang="en-US" b="1" baseline="0" dirty="0">
                <a:cs typeface="Times New Roman" pitchFamily="18" charset="0"/>
              </a:rPr>
              <a:t>IP Address, Internet Protocol address </a:t>
            </a:r>
            <a:r>
              <a:rPr lang="en-US" dirty="0">
                <a:cs typeface="Times New Roman" pitchFamily="18" charset="0"/>
              </a:rPr>
              <a:t>(key term) </a:t>
            </a:r>
            <a:endParaRPr lang="en-US" baseline="0" dirty="0">
              <a:cs typeface="Times New Roman" pitchFamily="18" charset="0"/>
            </a:endParaRPr>
          </a:p>
          <a:p>
            <a:pPr marL="628650" lvl="1" indent="-171450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cs typeface="Times New Roman" pitchFamily="18" charset="0"/>
              </a:rPr>
              <a:t>Domain Name Server (DNS) </a:t>
            </a:r>
            <a:r>
              <a:rPr lang="en-US" dirty="0">
                <a:cs typeface="Times New Roman" pitchFamily="18" charset="0"/>
              </a:rPr>
              <a:t>(key term) converts text-based addresses to IP addresses</a:t>
            </a:r>
          </a:p>
          <a:p>
            <a:pPr lvl="1" eaLnBrk="1" hangingPunct="1">
              <a:lnSpc>
                <a:spcPct val="130000"/>
              </a:lnSpc>
              <a:buFontTx/>
              <a:buChar char="•"/>
            </a:pPr>
            <a:r>
              <a:rPr lang="en-US" b="1" dirty="0" err="1">
                <a:cs typeface="Times New Roman" pitchFamily="18" charset="0"/>
              </a:rPr>
              <a:t>Packetization</a:t>
            </a:r>
            <a:r>
              <a:rPr lang="en-US" dirty="0">
                <a:cs typeface="Times New Roman" pitchFamily="18" charset="0"/>
              </a:rPr>
              <a:t> – allows message to be broken into small parts</a:t>
            </a:r>
            <a:r>
              <a:rPr lang="en-US" baseline="0" dirty="0">
                <a:cs typeface="Times New Roman" pitchFamily="18" charset="0"/>
              </a:rPr>
              <a:t> called </a:t>
            </a:r>
            <a:r>
              <a:rPr lang="en-US" b="1" baseline="0" dirty="0">
                <a:cs typeface="Times New Roman" pitchFamily="18" charset="0"/>
              </a:rPr>
              <a:t>packets</a:t>
            </a:r>
            <a:r>
              <a:rPr lang="en-US" baseline="0" dirty="0">
                <a:cs typeface="Times New Roman" pitchFamily="18" charset="0"/>
              </a:rPr>
              <a:t> </a:t>
            </a:r>
            <a:r>
              <a:rPr lang="en-US" dirty="0">
                <a:cs typeface="Times New Roman" pitchFamily="18" charset="0"/>
              </a:rPr>
              <a:t>(key term) so easier to transmit over Internet through various interconnected networks;</a:t>
            </a:r>
            <a:r>
              <a:rPr lang="en-US" baseline="0" dirty="0">
                <a:cs typeface="Times New Roman" pitchFamily="18" charset="0"/>
              </a:rPr>
              <a:t> </a:t>
            </a:r>
            <a:r>
              <a:rPr lang="en-US" dirty="0">
                <a:cs typeface="Times New Roman" pitchFamily="18" charset="0"/>
              </a:rPr>
              <a:t>allows message to be reassembled at destination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279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Review the Learning Objectives with students to help them understand what they need to get from the chapter.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80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2289">
              <a:defRPr/>
            </a:pPr>
            <a:r>
              <a:rPr lang="en-US" dirty="0"/>
              <a:t>A </a:t>
            </a:r>
            <a:r>
              <a:rPr lang="en-US" b="1" dirty="0"/>
              <a:t>computer network </a:t>
            </a:r>
            <a:r>
              <a:rPr lang="en-US" dirty="0">
                <a:cs typeface="Times New Roman" pitchFamily="18" charset="0"/>
              </a:rPr>
              <a:t>(key term) </a:t>
            </a:r>
            <a:r>
              <a:rPr lang="en-US" dirty="0"/>
              <a:t>is a communication system that connects two or more computers so that they can exchange information and share resources </a:t>
            </a:r>
          </a:p>
          <a:p>
            <a:pPr defTabSz="942289">
              <a:defRPr/>
            </a:pPr>
            <a:endParaRPr lang="en-US" dirty="0"/>
          </a:p>
          <a:p>
            <a:pPr defTabSz="942289">
              <a:defRPr/>
            </a:pPr>
            <a:r>
              <a:rPr lang="en-US" dirty="0"/>
              <a:t>Graphic shows all terms that are defined on the next slide</a:t>
            </a:r>
          </a:p>
          <a:p>
            <a:pPr defTabSz="942289"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7354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2289">
              <a:defRPr/>
            </a:pPr>
            <a:r>
              <a:rPr lang="en-US" dirty="0"/>
              <a:t>Instructor – identify these terms using the graphic – </a:t>
            </a:r>
          </a:p>
          <a:p>
            <a:pPr defTabSz="942289">
              <a:defRPr/>
            </a:pPr>
            <a:endParaRPr lang="en-US" dirty="0"/>
          </a:p>
          <a:p>
            <a:pPr marL="628650" lvl="1" indent="-171450" defTabSz="942289">
              <a:buFont typeface="Arial" panose="020B0604020202020204" pitchFamily="34" charset="0"/>
              <a:buChar char="•"/>
              <a:defRPr/>
            </a:pPr>
            <a:r>
              <a:rPr lang="en-US" b="1" dirty="0"/>
              <a:t>Nodes</a:t>
            </a:r>
            <a:r>
              <a:rPr lang="en-US" dirty="0"/>
              <a:t> </a:t>
            </a:r>
            <a:r>
              <a:rPr lang="en-US" dirty="0">
                <a:cs typeface="Times New Roman" pitchFamily="18" charset="0"/>
              </a:rPr>
              <a:t>(key term) any device connected to a network</a:t>
            </a:r>
          </a:p>
          <a:p>
            <a:pPr marL="628650" lvl="1" indent="-171450" defTabSz="942289">
              <a:buFont typeface="Arial" panose="020B0604020202020204" pitchFamily="34" charset="0"/>
              <a:buChar char="•"/>
              <a:defRPr/>
            </a:pPr>
            <a:r>
              <a:rPr lang="en-US" b="1" dirty="0">
                <a:cs typeface="Times New Roman" pitchFamily="18" charset="0"/>
              </a:rPr>
              <a:t>Client</a:t>
            </a:r>
            <a:r>
              <a:rPr lang="en-US" dirty="0">
                <a:cs typeface="Times New Roman" pitchFamily="18" charset="0"/>
              </a:rPr>
              <a:t> (key term) a node that requests and uses resources from other nodes</a:t>
            </a:r>
          </a:p>
          <a:p>
            <a:pPr marL="628650" lvl="1" indent="-171450" defTabSz="942289">
              <a:buFont typeface="Arial" panose="020B0604020202020204" pitchFamily="34" charset="0"/>
              <a:buChar char="•"/>
              <a:defRPr/>
            </a:pPr>
            <a:r>
              <a:rPr lang="en-US" b="1" dirty="0">
                <a:cs typeface="Times New Roman" pitchFamily="18" charset="0"/>
              </a:rPr>
              <a:t>Server</a:t>
            </a:r>
            <a:r>
              <a:rPr lang="en-US" baseline="0" dirty="0">
                <a:cs typeface="Times New Roman" pitchFamily="18" charset="0"/>
              </a:rPr>
              <a:t> </a:t>
            </a:r>
            <a:r>
              <a:rPr lang="en-US" dirty="0">
                <a:cs typeface="Times New Roman" pitchFamily="18" charset="0"/>
              </a:rPr>
              <a:t>(key term)  a node that</a:t>
            </a:r>
            <a:r>
              <a:rPr lang="en-US" baseline="0" dirty="0">
                <a:cs typeface="Times New Roman" pitchFamily="18" charset="0"/>
              </a:rPr>
              <a:t> share resources with other nodes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Directory server </a:t>
            </a:r>
            <a:r>
              <a:rPr lang="en-US" dirty="0">
                <a:cs typeface="Times New Roman" pitchFamily="18" charset="0"/>
              </a:rPr>
              <a:t>(key term) – specialized server that manages resources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>
                <a:cs typeface="Times New Roman" pitchFamily="18" charset="0"/>
              </a:rPr>
              <a:t>Host</a:t>
            </a:r>
            <a:r>
              <a:rPr lang="en-US" dirty="0">
                <a:cs typeface="Times New Roman" pitchFamily="18" charset="0"/>
              </a:rPr>
              <a:t> (key term) computer system that can be accessed over a network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>
                <a:cs typeface="Times New Roman" pitchFamily="18" charset="0"/>
              </a:rPr>
              <a:t>Router</a:t>
            </a:r>
            <a:r>
              <a:rPr lang="en-US" dirty="0">
                <a:cs typeface="Times New Roman" pitchFamily="18" charset="0"/>
              </a:rPr>
              <a:t> (key term) node that forwards or routes data packets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>
                <a:cs typeface="Times New Roman" pitchFamily="18" charset="0"/>
              </a:rPr>
              <a:t>Switch</a:t>
            </a:r>
            <a:r>
              <a:rPr lang="en-US" dirty="0">
                <a:cs typeface="Times New Roman" pitchFamily="18" charset="0"/>
              </a:rPr>
              <a:t> (key term) central node that coordinates the flow of data. These tasks used to be performed by a hub (key term)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>
                <a:cs typeface="Times New Roman" pitchFamily="18" charset="0"/>
              </a:rPr>
              <a:t>Network interface cards (NIC) </a:t>
            </a:r>
            <a:r>
              <a:rPr lang="en-US" dirty="0">
                <a:cs typeface="Times New Roman" pitchFamily="18" charset="0"/>
              </a:rPr>
              <a:t>(key term) expansion card that connects</a:t>
            </a:r>
            <a:r>
              <a:rPr lang="en-US" baseline="0" dirty="0">
                <a:cs typeface="Times New Roman" pitchFamily="18" charset="0"/>
              </a:rPr>
              <a:t> a computer to a network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baseline="0" dirty="0">
                <a:cs typeface="Times New Roman" pitchFamily="18" charset="0"/>
              </a:rPr>
              <a:t>Network operating system (NOS) </a:t>
            </a:r>
            <a:r>
              <a:rPr lang="en-US" dirty="0">
                <a:cs typeface="Times New Roman" pitchFamily="18" charset="0"/>
              </a:rPr>
              <a:t>(key term) control activities</a:t>
            </a:r>
            <a:r>
              <a:rPr lang="en-US" baseline="0" dirty="0">
                <a:cs typeface="Times New Roman" pitchFamily="18" charset="0"/>
              </a:rPr>
              <a:t> of all computers on the network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baseline="0" dirty="0">
                <a:cs typeface="Times New Roman" pitchFamily="18" charset="0"/>
              </a:rPr>
              <a:t>Network administrator </a:t>
            </a:r>
            <a:r>
              <a:rPr lang="en-US" dirty="0">
                <a:cs typeface="Times New Roman" pitchFamily="18" charset="0"/>
              </a:rPr>
              <a:t>(key term) computer</a:t>
            </a:r>
            <a:r>
              <a:rPr lang="en-US" baseline="0" dirty="0">
                <a:cs typeface="Times New Roman" pitchFamily="18" charset="0"/>
              </a:rPr>
              <a:t> specialists responsible for network operations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8674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sz="1000" b="0" dirty="0">
                <a:solidFill>
                  <a:srgbClr val="000000"/>
                </a:solidFill>
                <a:cs typeface="Times New Roman" pitchFamily="18" charset="0"/>
              </a:rPr>
              <a:t>Communications networks differ in geographical size. Three important types are:</a:t>
            </a:r>
            <a:endParaRPr lang="en-US" sz="1000" b="0" dirty="0">
              <a:cs typeface="Times New Roman" pitchFamily="18" charset="0"/>
            </a:endParaRPr>
          </a:p>
          <a:p>
            <a:pPr eaLnBrk="1" hangingPunct="1">
              <a:buFontTx/>
              <a:buNone/>
            </a:pPr>
            <a:endParaRPr lang="en-US" sz="1000" b="0" dirty="0">
              <a:solidFill>
                <a:srgbClr val="000000"/>
              </a:solidFill>
              <a:cs typeface="Times New Roman" pitchFamily="18" charset="0"/>
            </a:endParaRP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rgbClr val="000000"/>
                </a:solidFill>
                <a:cs typeface="Times New Roman" pitchFamily="18" charset="0"/>
              </a:rPr>
              <a:t>Local area networks - LANs </a:t>
            </a:r>
            <a:r>
              <a:rPr lang="en-US" sz="1000" b="0" dirty="0">
                <a:cs typeface="Times New Roman" pitchFamily="18" charset="0"/>
              </a:rPr>
              <a:t>(key term) </a:t>
            </a:r>
            <a:r>
              <a:rPr lang="en-US" sz="1000" b="0" baseline="0" dirty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sz="1000" b="0" dirty="0">
                <a:solidFill>
                  <a:srgbClr val="000000"/>
                </a:solidFill>
                <a:cs typeface="Times New Roman" pitchFamily="18" charset="0"/>
              </a:rPr>
              <a:t>Computers and devices linked in distances</a:t>
            </a:r>
            <a:r>
              <a:rPr lang="en-US" sz="1000" b="0" baseline="0" dirty="0">
                <a:solidFill>
                  <a:srgbClr val="000000"/>
                </a:solidFill>
                <a:cs typeface="Times New Roman" pitchFamily="18" charset="0"/>
              </a:rPr>
              <a:t> of less than a mile</a:t>
            </a:r>
            <a:endParaRPr lang="en-US" sz="1000" b="0" dirty="0">
              <a:solidFill>
                <a:srgbClr val="000000"/>
              </a:solidFill>
              <a:cs typeface="Times New Roman" pitchFamily="18" charset="0"/>
            </a:endParaRPr>
          </a:p>
          <a:p>
            <a:pPr marL="810558" lvl="2">
              <a:spcBef>
                <a:spcPct val="0"/>
              </a:spcBef>
              <a:buFontTx/>
              <a:buChar char="•"/>
            </a:pPr>
            <a:r>
              <a:rPr lang="en-US" sz="1000" b="0" dirty="0">
                <a:solidFill>
                  <a:srgbClr val="000000"/>
                </a:solidFill>
                <a:cs typeface="Times New Roman" pitchFamily="18" charset="0"/>
              </a:rPr>
              <a:t>Linked by cable. Benefits are for economy and flexibility.</a:t>
            </a:r>
            <a:r>
              <a:rPr lang="en-US" sz="1000" b="0" baseline="0" dirty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sz="1000" b="0" dirty="0">
                <a:solidFill>
                  <a:srgbClr val="000000"/>
                </a:solidFill>
                <a:cs typeface="Times New Roman" pitchFamily="18" charset="0"/>
              </a:rPr>
              <a:t>With </a:t>
            </a:r>
            <a:r>
              <a:rPr lang="en-US" sz="1000" b="1" dirty="0">
                <a:solidFill>
                  <a:srgbClr val="000000"/>
                </a:solidFill>
                <a:cs typeface="Times New Roman" pitchFamily="18" charset="0"/>
              </a:rPr>
              <a:t>network gateways </a:t>
            </a:r>
            <a:r>
              <a:rPr lang="en-US" sz="1000" b="0" dirty="0">
                <a:cs typeface="Times New Roman" pitchFamily="18" charset="0"/>
              </a:rPr>
              <a:t>(key term) </a:t>
            </a:r>
            <a:r>
              <a:rPr lang="en-US" sz="1000" b="0" dirty="0">
                <a:solidFill>
                  <a:srgbClr val="000000"/>
                </a:solidFill>
                <a:cs typeface="Times New Roman" pitchFamily="18" charset="0"/>
              </a:rPr>
              <a:t>, LANs can be connected to other LANs or any other type of network. </a:t>
            </a:r>
            <a:r>
              <a:rPr lang="en-US" sz="1000" b="1" dirty="0">
                <a:solidFill>
                  <a:srgbClr val="000000"/>
                </a:solidFill>
                <a:cs typeface="Times New Roman" pitchFamily="18" charset="0"/>
              </a:rPr>
              <a:t>Ethernet</a:t>
            </a:r>
            <a:r>
              <a:rPr lang="en-US" sz="1000" b="0" dirty="0">
                <a:solidFill>
                  <a:srgbClr val="000000"/>
                </a:solidFill>
                <a:cs typeface="Times New Roman" pitchFamily="18" charset="0"/>
              </a:rPr>
              <a:t> (key term) is one standard for connecting network nodes together.</a:t>
            </a:r>
          </a:p>
          <a:p>
            <a:pPr marL="628650" lvl="1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rgbClr val="000000"/>
                </a:solidFill>
                <a:cs typeface="Times New Roman" pitchFamily="18" charset="0"/>
              </a:rPr>
              <a:t>Home Networks </a:t>
            </a:r>
            <a:r>
              <a:rPr lang="en-US" sz="1000" b="0" dirty="0">
                <a:solidFill>
                  <a:srgbClr val="000000"/>
                </a:solidFill>
                <a:cs typeface="Times New Roman" pitchFamily="18" charset="0"/>
              </a:rPr>
              <a:t>(key term) – LANs are now being commonly used by individuals in home/apartments; allow different computers to share resources including a common Internet connection; can be connected by various means including a wireless LAN  (WLAN)</a:t>
            </a:r>
          </a:p>
          <a:p>
            <a:pPr marL="628650" lvl="1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rgbClr val="000000"/>
                </a:solidFill>
                <a:cs typeface="Times New Roman" pitchFamily="18" charset="0"/>
              </a:rPr>
              <a:t>Wireless LAN </a:t>
            </a:r>
            <a:r>
              <a:rPr lang="en-US" sz="1000" b="0" dirty="0">
                <a:cs typeface="Times New Roman" pitchFamily="18" charset="0"/>
              </a:rPr>
              <a:t>(key term) </a:t>
            </a:r>
            <a:r>
              <a:rPr lang="en-US" sz="1000" b="0" dirty="0">
                <a:solidFill>
                  <a:srgbClr val="000000"/>
                </a:solidFill>
                <a:cs typeface="Times New Roman" pitchFamily="18" charset="0"/>
              </a:rPr>
              <a:t>– wireless local area network </a:t>
            </a:r>
          </a:p>
          <a:p>
            <a:pPr marL="824503" lvl="2">
              <a:spcBef>
                <a:spcPct val="0"/>
              </a:spcBef>
              <a:buFontTx/>
              <a:buChar char="•"/>
            </a:pPr>
            <a:r>
              <a:rPr lang="en-US" sz="1000" b="0" dirty="0">
                <a:solidFill>
                  <a:srgbClr val="000000"/>
                </a:solidFill>
                <a:cs typeface="Times New Roman" pitchFamily="18" charset="0"/>
              </a:rPr>
              <a:t>All communications pass through the network’s centrally located </a:t>
            </a:r>
            <a:r>
              <a:rPr lang="en-US" sz="1000" b="1" dirty="0">
                <a:solidFill>
                  <a:srgbClr val="000000"/>
                </a:solidFill>
                <a:cs typeface="Times New Roman" pitchFamily="18" charset="0"/>
              </a:rPr>
              <a:t>wireless access point </a:t>
            </a:r>
            <a:r>
              <a:rPr lang="en-US" sz="1000" b="0" dirty="0">
                <a:cs typeface="Times New Roman" pitchFamily="18" charset="0"/>
              </a:rPr>
              <a:t>(key term) or </a:t>
            </a:r>
            <a:r>
              <a:rPr lang="en-US" sz="1000" b="1" dirty="0">
                <a:cs typeface="Times New Roman" pitchFamily="18" charset="0"/>
              </a:rPr>
              <a:t>base station </a:t>
            </a:r>
            <a:r>
              <a:rPr lang="en-US" sz="1000" b="0" dirty="0">
                <a:cs typeface="Times New Roman" pitchFamily="18" charset="0"/>
              </a:rPr>
              <a:t>(key term) </a:t>
            </a:r>
          </a:p>
          <a:p>
            <a:pPr marL="824503" lvl="2">
              <a:spcBef>
                <a:spcPct val="0"/>
              </a:spcBef>
              <a:buFontTx/>
              <a:buChar char="•"/>
            </a:pPr>
            <a:r>
              <a:rPr lang="en-US" sz="1000" b="1" dirty="0">
                <a:solidFill>
                  <a:srgbClr val="000000"/>
                </a:solidFill>
                <a:cs typeface="Times New Roman" pitchFamily="18" charset="0"/>
              </a:rPr>
              <a:t>Hotspot</a:t>
            </a:r>
            <a:r>
              <a:rPr lang="en-US" sz="1000" b="0" dirty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sz="1000" b="0" dirty="0">
                <a:cs typeface="Times New Roman" pitchFamily="18" charset="0"/>
              </a:rPr>
              <a:t>(key term) is a wireless access point that is open to the public</a:t>
            </a:r>
            <a:endParaRPr lang="en-US" sz="1000" b="0" dirty="0">
              <a:solidFill>
                <a:srgbClr val="000000"/>
              </a:solidFill>
              <a:cs typeface="Times New Roman" pitchFamily="18" charset="0"/>
            </a:endParaRPr>
          </a:p>
          <a:p>
            <a:pPr marL="628650" lvl="1" indent="-1714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rgbClr val="000000"/>
                </a:solidFill>
                <a:cs typeface="Times New Roman" pitchFamily="18" charset="0"/>
              </a:rPr>
              <a:t>Personal Area networks </a:t>
            </a:r>
            <a:r>
              <a:rPr lang="en-US" sz="1000" b="0" dirty="0">
                <a:cs typeface="Times New Roman" pitchFamily="18" charset="0"/>
              </a:rPr>
              <a:t>(key term) </a:t>
            </a:r>
            <a:r>
              <a:rPr lang="en-US" sz="1000" b="0" dirty="0">
                <a:solidFill>
                  <a:srgbClr val="000000"/>
                </a:solidFill>
                <a:cs typeface="Times New Roman" pitchFamily="18" charset="0"/>
              </a:rPr>
              <a:t>– works within a very small area</a:t>
            </a:r>
          </a:p>
          <a:p>
            <a:pPr marL="824503" lvl="2">
              <a:spcBef>
                <a:spcPct val="0"/>
              </a:spcBef>
              <a:buFontTx/>
              <a:buChar char="•"/>
            </a:pPr>
            <a:r>
              <a:rPr lang="en-US" sz="1000" b="0" dirty="0">
                <a:solidFill>
                  <a:srgbClr val="000000"/>
                </a:solidFill>
                <a:cs typeface="Times New Roman" pitchFamily="18" charset="0"/>
              </a:rPr>
              <a:t>Connects cell phones to headsets, PDAs to other PDAs, keyboards to cell phones, etc.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rgbClr val="000000"/>
                </a:solidFill>
                <a:cs typeface="Times New Roman" pitchFamily="18" charset="0"/>
              </a:rPr>
              <a:t>MANs (metropolitan area network) </a:t>
            </a:r>
            <a:r>
              <a:rPr lang="en-US" sz="1000" b="0" dirty="0">
                <a:cs typeface="Times New Roman" pitchFamily="18" charset="0"/>
              </a:rPr>
              <a:t>(key term) </a:t>
            </a:r>
            <a:r>
              <a:rPr lang="en-US" sz="1000" b="0" dirty="0">
                <a:solidFill>
                  <a:srgbClr val="000000"/>
                </a:solidFill>
                <a:cs typeface="Times New Roman" pitchFamily="18" charset="0"/>
              </a:rPr>
              <a:t>–span distances up to 100 miles</a:t>
            </a:r>
          </a:p>
          <a:p>
            <a:pPr marL="810558" lvl="2">
              <a:spcBef>
                <a:spcPct val="0"/>
              </a:spcBef>
              <a:buFontTx/>
              <a:buChar char="•"/>
            </a:pPr>
            <a:r>
              <a:rPr lang="en-US" sz="1000" b="0" dirty="0">
                <a:solidFill>
                  <a:srgbClr val="000000"/>
                </a:solidFill>
                <a:cs typeface="Times New Roman" pitchFamily="18" charset="0"/>
              </a:rPr>
              <a:t>Network linking nodes and resources within the geographical bounds of a city</a:t>
            </a:r>
          </a:p>
          <a:p>
            <a:pPr lvl="1" eaLnBrk="1" hangingPunct="1">
              <a:buFontTx/>
              <a:buChar char="•"/>
            </a:pPr>
            <a:r>
              <a:rPr lang="en-US" sz="1000" b="0" dirty="0">
                <a:solidFill>
                  <a:srgbClr val="000000"/>
                </a:solidFill>
                <a:cs typeface="Times New Roman" pitchFamily="18" charset="0"/>
              </a:rPr>
              <a:t>  </a:t>
            </a:r>
            <a:r>
              <a:rPr lang="en-US" sz="1000" b="1" dirty="0">
                <a:solidFill>
                  <a:srgbClr val="000000"/>
                </a:solidFill>
                <a:cs typeface="Times New Roman" pitchFamily="18" charset="0"/>
              </a:rPr>
              <a:t>WANs (wide area networks) </a:t>
            </a:r>
            <a:r>
              <a:rPr lang="en-US" sz="1000" b="0" dirty="0">
                <a:cs typeface="Times New Roman" pitchFamily="18" charset="0"/>
              </a:rPr>
              <a:t>(key term) </a:t>
            </a:r>
            <a:r>
              <a:rPr lang="en-US" sz="1000" b="0" dirty="0">
                <a:solidFill>
                  <a:srgbClr val="000000"/>
                </a:solidFill>
                <a:cs typeface="Times New Roman" pitchFamily="18" charset="0"/>
              </a:rPr>
              <a:t>-</a:t>
            </a:r>
            <a:r>
              <a:rPr lang="en-US" sz="1000" b="0" baseline="0" dirty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sz="1000" b="0" dirty="0">
                <a:solidFill>
                  <a:srgbClr val="000000"/>
                </a:solidFill>
                <a:cs typeface="Times New Roman" pitchFamily="18" charset="0"/>
              </a:rPr>
              <a:t>Countrywide and worldwide networks</a:t>
            </a:r>
          </a:p>
          <a:p>
            <a:pPr marL="810558" lvl="2">
              <a:spcBef>
                <a:spcPct val="0"/>
              </a:spcBef>
              <a:buFontTx/>
              <a:buChar char="•"/>
            </a:pPr>
            <a:r>
              <a:rPr lang="en-US" sz="1000" b="0" dirty="0">
                <a:solidFill>
                  <a:srgbClr val="000000"/>
                </a:solidFill>
                <a:cs typeface="Times New Roman" pitchFamily="18" charset="0"/>
              </a:rPr>
              <a:t>Use microwave relays and satellites to reach users</a:t>
            </a:r>
          </a:p>
          <a:p>
            <a:pPr marL="810558" lvl="2">
              <a:spcBef>
                <a:spcPct val="0"/>
              </a:spcBef>
              <a:buFontTx/>
              <a:buChar char="•"/>
            </a:pPr>
            <a:r>
              <a:rPr lang="en-US" sz="1000" b="0" dirty="0">
                <a:solidFill>
                  <a:srgbClr val="000000"/>
                </a:solidFill>
                <a:cs typeface="Times New Roman" pitchFamily="18" charset="0"/>
              </a:rPr>
              <a:t>Internet is the widest WAN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960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b="1" dirty="0"/>
              <a:t>Network topology </a:t>
            </a:r>
            <a:r>
              <a:rPr lang="en-US" dirty="0">
                <a:cs typeface="Times New Roman" pitchFamily="18" charset="0"/>
              </a:rPr>
              <a:t>(key term)  is the physical</a:t>
            </a:r>
            <a:r>
              <a:rPr lang="en-US" baseline="0" dirty="0">
                <a:cs typeface="Times New Roman" pitchFamily="18" charset="0"/>
              </a:rPr>
              <a:t> layout.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>
              <a:cs typeface="Times New Roman" pitchFamily="18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Network Architecture</a:t>
            </a:r>
            <a:r>
              <a:rPr lang="en-US" b="1" baseline="0" dirty="0"/>
              <a:t> </a:t>
            </a:r>
            <a:r>
              <a:rPr lang="en-US" dirty="0">
                <a:cs typeface="Times New Roman" pitchFamily="18" charset="0"/>
              </a:rPr>
              <a:t>(key term) </a:t>
            </a:r>
            <a:r>
              <a:rPr lang="en-US" baseline="0" dirty="0"/>
              <a:t>d</a:t>
            </a:r>
            <a:r>
              <a:rPr lang="en-US" dirty="0"/>
              <a:t>escribes how a network is arranged and how resources are coordinated and shared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919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b="1" dirty="0"/>
              <a:t>Ring network </a:t>
            </a:r>
            <a:r>
              <a:rPr lang="en-US" dirty="0"/>
              <a:t>(Key Term) –Each device is connected to two other devices</a:t>
            </a:r>
            <a:r>
              <a:rPr lang="en-US" baseline="0" dirty="0"/>
              <a:t> forming a ring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When a</a:t>
            </a:r>
            <a:r>
              <a:rPr lang="en-US" baseline="0" dirty="0"/>
              <a:t> message is sent it passes through each device until it reaches its destination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176679" indent="-176679">
              <a:buFont typeface="Arial" pitchFamily="34" charset="0"/>
              <a:buChar char="•"/>
            </a:pPr>
            <a:r>
              <a:rPr lang="en-US" b="1" baseline="0" dirty="0">
                <a:cs typeface="Times New Roman" pitchFamily="18" charset="0"/>
              </a:rPr>
              <a:t>Bus network </a:t>
            </a:r>
            <a:r>
              <a:rPr lang="en-US" dirty="0">
                <a:cs typeface="Times New Roman" pitchFamily="18" charset="0"/>
              </a:rPr>
              <a:t>(key term) is where each device is connected</a:t>
            </a:r>
            <a:r>
              <a:rPr lang="en-US" baseline="0" dirty="0">
                <a:cs typeface="Times New Roman" pitchFamily="18" charset="0"/>
              </a:rPr>
              <a:t> to a common cable called a </a:t>
            </a:r>
            <a:r>
              <a:rPr lang="en-US" b="1" baseline="0" dirty="0">
                <a:cs typeface="Times New Roman" pitchFamily="18" charset="0"/>
              </a:rPr>
              <a:t>bus</a:t>
            </a:r>
            <a:r>
              <a:rPr lang="en-US" baseline="0" dirty="0">
                <a:cs typeface="Times New Roman" pitchFamily="18" charset="0"/>
              </a:rPr>
              <a:t> </a:t>
            </a:r>
            <a:r>
              <a:rPr lang="en-US" dirty="0">
                <a:cs typeface="Times New Roman" pitchFamily="18" charset="0"/>
              </a:rPr>
              <a:t>(key term)  or a </a:t>
            </a:r>
            <a:r>
              <a:rPr lang="en-US" b="1" dirty="0">
                <a:cs typeface="Times New Roman" pitchFamily="18" charset="0"/>
              </a:rPr>
              <a:t>backbone </a:t>
            </a:r>
            <a:r>
              <a:rPr lang="en-US" dirty="0">
                <a:cs typeface="Times New Roman" pitchFamily="18" charset="0"/>
              </a:rPr>
              <a:t>(key term) </a:t>
            </a:r>
          </a:p>
          <a:p>
            <a:pPr marL="0" indent="0">
              <a:buFont typeface="Arial" pitchFamily="34" charset="0"/>
              <a:buNone/>
            </a:pPr>
            <a:endParaRPr lang="en-US" baseline="0" dirty="0">
              <a:cs typeface="Times New Roman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8459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Star network </a:t>
            </a:r>
            <a:r>
              <a:rPr lang="en-US" dirty="0"/>
              <a:t>(Key Term) –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 device is connected directly to a central network switch. Whenever a node sends a message, it is routed to the switch, which then passes the message along to the intended recipient. The star network is the most widely used network topology today. </a:t>
            </a:r>
          </a:p>
          <a:p>
            <a:pPr eaLnBrk="1" hangingPunct="1">
              <a:buFontTx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463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b="1" dirty="0"/>
              <a:t>Tree Network </a:t>
            </a:r>
            <a:r>
              <a:rPr lang="en-US" dirty="0"/>
              <a:t>(key term)</a:t>
            </a:r>
          </a:p>
          <a:p>
            <a:pPr lvl="1" eaLnBrk="1" hangingPunct="1">
              <a:buFontTx/>
              <a:buChar char="•"/>
            </a:pPr>
            <a:r>
              <a:rPr lang="en-US" dirty="0"/>
              <a:t>Sometime called a </a:t>
            </a:r>
            <a:r>
              <a:rPr lang="en-US" b="1" dirty="0"/>
              <a:t>hierarchical network </a:t>
            </a:r>
            <a:r>
              <a:rPr lang="en-US" dirty="0">
                <a:cs typeface="Times New Roman" pitchFamily="18" charset="0"/>
              </a:rPr>
              <a:t>(key term) </a:t>
            </a:r>
            <a:endParaRPr lang="en-US" dirty="0"/>
          </a:p>
          <a:p>
            <a:pPr lvl="1" eaLnBrk="1" hangingPunct="1">
              <a:buFontTx/>
              <a:buChar char="•"/>
            </a:pPr>
            <a:r>
              <a:rPr lang="en-US" dirty="0"/>
              <a:t>The central node is connected to two or more subordinate nodes that in turn are connected to other subordinate nodes</a:t>
            </a:r>
          </a:p>
          <a:p>
            <a:pPr lvl="1" eaLnBrk="1" hangingPunct="1">
              <a:buFontTx/>
              <a:buChar char="•"/>
            </a:pPr>
            <a:r>
              <a:rPr lang="en-US" dirty="0"/>
              <a:t>Useful in centralized organization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3490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2289">
              <a:defRPr/>
            </a:pPr>
            <a:r>
              <a:rPr lang="en-US" dirty="0"/>
              <a:t>The </a:t>
            </a:r>
            <a:r>
              <a:rPr lang="en-US" b="1" dirty="0"/>
              <a:t>mesh network</a:t>
            </a:r>
            <a:r>
              <a:rPr lang="en-US" b="1" baseline="0" dirty="0"/>
              <a:t> </a:t>
            </a:r>
            <a:r>
              <a:rPr lang="en-US" dirty="0">
                <a:cs typeface="Times New Roman" pitchFamily="18" charset="0"/>
              </a:rPr>
              <a:t>(key term) </a:t>
            </a:r>
            <a:r>
              <a:rPr lang="en-US" dirty="0"/>
              <a:t> is the newest type</a:t>
            </a:r>
            <a:r>
              <a:rPr lang="en-US" baseline="0" dirty="0"/>
              <a:t> and does not use a specific physical layout. </a:t>
            </a:r>
            <a:r>
              <a:rPr lang="en-US" dirty="0"/>
              <a:t>Does not use a specific physical layout, but requires that each node have more than one connection to other nodes .  If a path between</a:t>
            </a:r>
            <a:r>
              <a:rPr lang="en-US" baseline="0" dirty="0"/>
              <a:t> two nodes is disrupted, data can be rerouted around the failure using another path.  Wireless technologies are frequently used to build mesh networks.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78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Strategy </a:t>
            </a:r>
            <a:r>
              <a:rPr lang="en-US" b="0" dirty="0"/>
              <a:t>(key term) – way of coordinating the sharing of information and resources. There are two most common types: </a:t>
            </a:r>
            <a:endParaRPr lang="en-US" b="1" dirty="0"/>
          </a:p>
          <a:p>
            <a:r>
              <a:rPr lang="en-US" b="1" dirty="0"/>
              <a:t>Client</a:t>
            </a:r>
            <a:r>
              <a:rPr lang="en-US" b="1" baseline="0" dirty="0"/>
              <a:t> server network </a:t>
            </a:r>
            <a:r>
              <a:rPr lang="en-US" dirty="0">
                <a:cs typeface="Times New Roman" pitchFamily="18" charset="0"/>
              </a:rPr>
              <a:t>(key term) </a:t>
            </a:r>
            <a:r>
              <a:rPr lang="en-US" baseline="0" dirty="0"/>
              <a:t>widely used on the Internet</a:t>
            </a:r>
          </a:p>
          <a:p>
            <a:r>
              <a:rPr lang="en-US" baseline="0" dirty="0"/>
              <a:t>Advantages: </a:t>
            </a:r>
          </a:p>
          <a:p>
            <a:pPr marL="633879" lvl="1" indent="-176679">
              <a:buFont typeface="Arial" pitchFamily="34" charset="0"/>
              <a:buChar char="•"/>
            </a:pPr>
            <a:r>
              <a:rPr lang="en-US" baseline="0" dirty="0"/>
              <a:t>handle large networks efficiently</a:t>
            </a:r>
          </a:p>
          <a:p>
            <a:pPr marL="633879" lvl="1" indent="-176679">
              <a:buFont typeface="Arial" pitchFamily="34" charset="0"/>
              <a:buChar char="•"/>
            </a:pPr>
            <a:r>
              <a:rPr lang="en-US" baseline="0" dirty="0"/>
              <a:t>availability of powerful network management software to monitor and control network activities</a:t>
            </a:r>
          </a:p>
          <a:p>
            <a:endParaRPr lang="en-US" baseline="0" dirty="0"/>
          </a:p>
          <a:p>
            <a:r>
              <a:rPr lang="en-US" baseline="0" dirty="0"/>
              <a:t>Disadvantages</a:t>
            </a:r>
          </a:p>
          <a:p>
            <a:pPr marL="633879" lvl="1" indent="-176679">
              <a:buFont typeface="Arial" pitchFamily="34" charset="0"/>
              <a:buChar char="•"/>
            </a:pPr>
            <a:r>
              <a:rPr lang="en-US" baseline="0" dirty="0"/>
              <a:t>Cost of installation and maintenance</a:t>
            </a:r>
          </a:p>
          <a:p>
            <a:endParaRPr lang="en-US" dirty="0"/>
          </a:p>
          <a:p>
            <a:r>
              <a:rPr lang="en-US" dirty="0"/>
              <a:t>Commonly</a:t>
            </a:r>
            <a:r>
              <a:rPr lang="en-US" baseline="0" dirty="0"/>
              <a:t> used server operating systems:</a:t>
            </a:r>
          </a:p>
          <a:p>
            <a:pPr marL="633879" lvl="1" indent="-176679">
              <a:buFont typeface="Arial" pitchFamily="34" charset="0"/>
              <a:buChar char="•"/>
            </a:pPr>
            <a:r>
              <a:rPr lang="en-US" dirty="0"/>
              <a:t>Windows Server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macOS</a:t>
            </a:r>
            <a:r>
              <a:rPr lang="en-US" dirty="0"/>
              <a:t> X Server</a:t>
            </a:r>
          </a:p>
          <a:p>
            <a:pPr marL="633879" lvl="1" indent="-176679">
              <a:buFont typeface="Arial" pitchFamily="34" charset="0"/>
              <a:buChar char="•"/>
            </a:pPr>
            <a:r>
              <a:rPr lang="en-US" dirty="0"/>
              <a:t>Linux</a:t>
            </a:r>
          </a:p>
          <a:p>
            <a:pPr marL="633879" lvl="1" indent="-176679">
              <a:buFont typeface="Arial" pitchFamily="34" charset="0"/>
              <a:buChar char="•"/>
            </a:pPr>
            <a:r>
              <a:rPr lang="en-US" dirty="0"/>
              <a:t>Solaris</a:t>
            </a:r>
          </a:p>
          <a:p>
            <a:pPr marL="176679" indent="-176679">
              <a:buFont typeface="Arial" pitchFamily="34" charset="0"/>
              <a:buChar char="•"/>
            </a:pPr>
            <a:endParaRPr lang="en-US" baseline="0" dirty="0"/>
          </a:p>
          <a:p>
            <a:r>
              <a:rPr lang="en-US" b="1" baseline="0" dirty="0"/>
              <a:t>Peer-to-Peer</a:t>
            </a:r>
            <a:r>
              <a:rPr lang="en-US" baseline="0" dirty="0"/>
              <a:t> </a:t>
            </a:r>
            <a:r>
              <a:rPr lang="en-US" dirty="0">
                <a:cs typeface="Times New Roman" pitchFamily="18" charset="0"/>
              </a:rPr>
              <a:t>(key term) all nodes are equal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BitTorrent</a:t>
            </a:r>
            <a:r>
              <a:rPr lang="en-US" baseline="0" dirty="0"/>
              <a:t> – file sharing software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Lack of security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537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Intranet</a:t>
            </a:r>
            <a:r>
              <a:rPr lang="en-US" dirty="0"/>
              <a:t> </a:t>
            </a:r>
            <a:r>
              <a:rPr lang="en-US" dirty="0">
                <a:cs typeface="Times New Roman" pitchFamily="18" charset="0"/>
              </a:rPr>
              <a:t>(key term) private network within an organization</a:t>
            </a:r>
          </a:p>
          <a:p>
            <a:endParaRPr lang="en-US" dirty="0">
              <a:cs typeface="Times New Roman" pitchFamily="18" charset="0"/>
            </a:endParaRPr>
          </a:p>
          <a:p>
            <a:r>
              <a:rPr lang="en-US" b="1" dirty="0">
                <a:cs typeface="Times New Roman" pitchFamily="18" charset="0"/>
              </a:rPr>
              <a:t>Extranet</a:t>
            </a:r>
            <a:r>
              <a:rPr lang="en-US" baseline="0" dirty="0">
                <a:cs typeface="Times New Roman" pitchFamily="18" charset="0"/>
              </a:rPr>
              <a:t> </a:t>
            </a:r>
            <a:r>
              <a:rPr lang="en-US" dirty="0">
                <a:cs typeface="Times New Roman" pitchFamily="18" charset="0"/>
              </a:rPr>
              <a:t>(key term)  private network</a:t>
            </a:r>
            <a:r>
              <a:rPr lang="en-US" baseline="0" dirty="0">
                <a:cs typeface="Times New Roman" pitchFamily="18" charset="0"/>
              </a:rPr>
              <a:t> that connects more than one organization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751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4277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1" dirty="0"/>
              <a:t>Firewalls</a:t>
            </a:r>
            <a:r>
              <a:rPr lang="en-US" dirty="0"/>
              <a:t> </a:t>
            </a:r>
            <a:r>
              <a:rPr lang="en-US" dirty="0">
                <a:cs typeface="Times New Roman" pitchFamily="18" charset="0"/>
              </a:rPr>
              <a:t>(key term) </a:t>
            </a:r>
            <a:r>
              <a:rPr lang="en-US" dirty="0"/>
              <a:t> – Organizational firewalls include a </a:t>
            </a:r>
            <a:r>
              <a:rPr lang="en-US" b="1" dirty="0"/>
              <a:t>proxy server </a:t>
            </a:r>
            <a:r>
              <a:rPr lang="en-US" dirty="0"/>
              <a:t>(key term) all communications between the outside world and an organization must pass through the proxy server where the source and content of each communication is evaluated. </a:t>
            </a: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r>
              <a:rPr lang="en-US" b="1" dirty="0"/>
              <a:t>Intrusion detection systems (IDS) </a:t>
            </a:r>
            <a:r>
              <a:rPr lang="en-US" dirty="0"/>
              <a:t>(key term) </a:t>
            </a:r>
          </a:p>
          <a:p>
            <a:pPr lvl="1">
              <a:buFontTx/>
              <a:buChar char="•"/>
            </a:pPr>
            <a:r>
              <a:rPr lang="en-US" dirty="0"/>
              <a:t>Uses advanced pattern matching and heuristics</a:t>
            </a:r>
          </a:p>
          <a:p>
            <a:pPr lvl="1">
              <a:buFontTx/>
              <a:buChar char="•"/>
            </a:pPr>
            <a:r>
              <a:rPr lang="en-US" dirty="0"/>
              <a:t>Can recognize signs of a network attack and disable access before an intruder can do damage</a:t>
            </a: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r>
              <a:rPr lang="en-US" b="1" dirty="0"/>
              <a:t>Virtual private network (VPN) </a:t>
            </a:r>
            <a:r>
              <a:rPr lang="en-US" b="0" dirty="0"/>
              <a:t>(key term)</a:t>
            </a:r>
            <a:endParaRPr lang="en-US" b="1" dirty="0"/>
          </a:p>
          <a:p>
            <a:pPr lvl="1">
              <a:buFontTx/>
              <a:buChar char="•"/>
            </a:pPr>
            <a:r>
              <a:rPr lang="en-US" dirty="0"/>
              <a:t>Creates a secure private connection between a remote user and an organizations’ internal network</a:t>
            </a:r>
          </a:p>
          <a:p>
            <a:pPr lvl="1">
              <a:buFontTx/>
              <a:buChar char="•"/>
            </a:pPr>
            <a:r>
              <a:rPr lang="en-US" dirty="0"/>
              <a:t>Creates the equivalent of a dedicated line between a user’s home or laptop computer and a company server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8210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1" dirty="0"/>
              <a:t>Firewalls</a:t>
            </a:r>
            <a:r>
              <a:rPr lang="en-US" dirty="0"/>
              <a:t> </a:t>
            </a:r>
            <a:r>
              <a:rPr lang="en-US" dirty="0">
                <a:cs typeface="Times New Roman" pitchFamily="18" charset="0"/>
              </a:rPr>
              <a:t>(key term) </a:t>
            </a:r>
            <a:r>
              <a:rPr lang="en-US" dirty="0"/>
              <a:t> – Organizational firewalls include a </a:t>
            </a:r>
            <a:r>
              <a:rPr lang="en-US" b="1" dirty="0"/>
              <a:t>proxy server </a:t>
            </a:r>
            <a:r>
              <a:rPr lang="en-US" dirty="0"/>
              <a:t>(key term) all communications between the outside world and an organization must pass through the proxy server where the source and content of each communication is evaluated. </a:t>
            </a: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r>
              <a:rPr lang="en-US" b="1" dirty="0"/>
              <a:t>Intrusion detection systems (IDS) </a:t>
            </a:r>
            <a:r>
              <a:rPr lang="en-US" dirty="0"/>
              <a:t>(key term) </a:t>
            </a:r>
          </a:p>
          <a:p>
            <a:pPr lvl="1">
              <a:buFontTx/>
              <a:buChar char="•"/>
            </a:pPr>
            <a:r>
              <a:rPr lang="en-US" dirty="0"/>
              <a:t>Uses advanced pattern matching and heuristics</a:t>
            </a:r>
          </a:p>
          <a:p>
            <a:pPr lvl="1">
              <a:buFontTx/>
              <a:buChar char="•"/>
            </a:pPr>
            <a:r>
              <a:rPr lang="en-US" dirty="0"/>
              <a:t>Can recognize signs of a network attack and disable access before an intruder can do damage</a:t>
            </a: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r>
              <a:rPr lang="en-US" b="1" dirty="0"/>
              <a:t>Virtual private network (VPN) </a:t>
            </a:r>
            <a:r>
              <a:rPr lang="en-US" b="0" dirty="0"/>
              <a:t>(key term)</a:t>
            </a:r>
            <a:endParaRPr lang="en-US" b="1" dirty="0"/>
          </a:p>
          <a:p>
            <a:pPr lvl="1">
              <a:buFontTx/>
              <a:buChar char="•"/>
            </a:pPr>
            <a:r>
              <a:rPr lang="en-US" dirty="0"/>
              <a:t>Creates a secure private connection between a remote user and an organizations’ internal network</a:t>
            </a:r>
          </a:p>
          <a:p>
            <a:pPr lvl="1">
              <a:buFontTx/>
              <a:buChar char="•"/>
            </a:pPr>
            <a:r>
              <a:rPr lang="en-US" dirty="0"/>
              <a:t>Creates the equivalent of a dedicated line between a user’s home or laptop computer and a company server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429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Page 203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9452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Review page 204</a:t>
            </a:r>
            <a:endParaRPr lang="en-US" dirty="0"/>
          </a:p>
          <a:p>
            <a:endParaRPr lang="en-US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0587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dirty="0"/>
              <a:t>Have students turn to the end of Chapter 8 in their textbooks to view the same “Open-Ended” questions/statements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6997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86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Applications that depend on communication systems</a:t>
            </a:r>
          </a:p>
          <a:p>
            <a:pPr marL="176679" indent="-176679">
              <a:buFont typeface="Arial" pitchFamily="34" charset="0"/>
              <a:buChar char="•"/>
            </a:pPr>
            <a:r>
              <a:rPr lang="en-US" b="1" dirty="0"/>
              <a:t>E-mail</a:t>
            </a:r>
            <a:r>
              <a:rPr lang="en-US" dirty="0"/>
              <a:t> (key term) – sending and receiving</a:t>
            </a:r>
            <a:r>
              <a:rPr lang="en-US" baseline="0" dirty="0"/>
              <a:t> electronic documents</a:t>
            </a:r>
          </a:p>
          <a:p>
            <a:pPr marL="176679" indent="-176679">
              <a:buFont typeface="Arial" pitchFamily="34" charset="0"/>
              <a:buChar char="•"/>
            </a:pPr>
            <a:r>
              <a:rPr lang="en-US" b="1" baseline="0" dirty="0"/>
              <a:t>Texting</a:t>
            </a:r>
            <a:r>
              <a:rPr lang="en-US" baseline="0" dirty="0"/>
              <a:t> (key term) – short electronic messages</a:t>
            </a:r>
          </a:p>
          <a:p>
            <a:pPr marL="176679" indent="-176679">
              <a:buFont typeface="Arial" pitchFamily="34" charset="0"/>
              <a:buChar char="•"/>
            </a:pPr>
            <a:r>
              <a:rPr lang="en-US" b="1" baseline="0" dirty="0"/>
              <a:t>Videoconferencing</a:t>
            </a:r>
            <a:r>
              <a:rPr lang="en-US" baseline="0" dirty="0"/>
              <a:t> (key term) – low cost alternative to long distance</a:t>
            </a:r>
          </a:p>
          <a:p>
            <a:pPr marL="176679" indent="-176679">
              <a:buFont typeface="Arial" pitchFamily="34" charset="0"/>
              <a:buChar char="•"/>
            </a:pPr>
            <a:r>
              <a:rPr lang="en-US" b="1" baseline="0" dirty="0"/>
              <a:t>Electronic commerce </a:t>
            </a:r>
            <a:r>
              <a:rPr lang="en-US" baseline="0" dirty="0"/>
              <a:t>(key term) – buying and selling goods electronically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13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Char char="•"/>
            </a:pPr>
            <a:r>
              <a:rPr lang="en-US" b="1" dirty="0"/>
              <a:t>Connectivity</a:t>
            </a:r>
            <a:r>
              <a:rPr lang="en-US" baseline="0" dirty="0"/>
              <a:t> (key term) means you can connect your PC to other PCs and information sources almost anywhere.</a:t>
            </a:r>
            <a:endParaRPr lang="en-US" dirty="0"/>
          </a:p>
          <a:p>
            <a:pPr eaLnBrk="1" hangingPunct="1">
              <a:buFontTx/>
              <a:buChar char="•"/>
            </a:pPr>
            <a:r>
              <a:rPr lang="en-US" dirty="0"/>
              <a:t>Wireless revolution </a:t>
            </a:r>
          </a:p>
          <a:p>
            <a:pPr lvl="1" eaLnBrk="1" hangingPunct="1">
              <a:buFontTx/>
              <a:buChar char="•"/>
            </a:pPr>
            <a:r>
              <a:rPr lang="en-US" dirty="0"/>
              <a:t>Use of mobile or wireless devices like smartphones and tablet PCs</a:t>
            </a:r>
          </a:p>
          <a:p>
            <a:pPr lvl="1" eaLnBrk="1" hangingPunct="1">
              <a:buFontTx/>
              <a:buChar char="•"/>
            </a:pPr>
            <a:r>
              <a:rPr lang="en-US" dirty="0"/>
              <a:t>The revolution is the support of more than just the wireless telephone. Today’s mobile</a:t>
            </a:r>
            <a:r>
              <a:rPr lang="en-US" baseline="0" dirty="0"/>
              <a:t> devices support e-mail, web access and other internet applications</a:t>
            </a:r>
            <a:endParaRPr lang="en-US" dirty="0"/>
          </a:p>
          <a:p>
            <a:pPr lvl="1" eaLnBrk="1" hangingPunct="1">
              <a:buFontTx/>
              <a:buChar char="•"/>
            </a:pPr>
            <a:r>
              <a:rPr lang="en-US" dirty="0"/>
              <a:t>Many devices can and will connect to one another without any physical connection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275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b="1" dirty="0"/>
              <a:t>Communication systems </a:t>
            </a:r>
            <a:r>
              <a:rPr lang="en-US" dirty="0"/>
              <a:t>(key term) are electronic systems that transmit data from one location to another</a:t>
            </a:r>
          </a:p>
          <a:p>
            <a:pPr eaLnBrk="1" hangingPunct="1">
              <a:buFontTx/>
              <a:buNone/>
            </a:pPr>
            <a:endParaRPr lang="en-US" dirty="0"/>
          </a:p>
          <a:p>
            <a:pPr eaLnBrk="1" hangingPunct="1">
              <a:buFontTx/>
              <a:buNone/>
            </a:pPr>
            <a:r>
              <a:rPr lang="en-US" dirty="0"/>
              <a:t>Communication systems can be wired or wireless </a:t>
            </a:r>
          </a:p>
          <a:p>
            <a:pPr eaLnBrk="1" hangingPunct="1">
              <a:buFontTx/>
              <a:buNone/>
            </a:pPr>
            <a:endParaRPr lang="en-US" baseline="0" dirty="0"/>
          </a:p>
          <a:p>
            <a:pPr eaLnBrk="1" hangingPunct="1">
              <a:buFontTx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444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dirty="0"/>
              <a:t>Basic elements </a:t>
            </a:r>
          </a:p>
          <a:p>
            <a:pPr lvl="1" eaLnBrk="1" hangingPunct="1">
              <a:buFontTx/>
              <a:buChar char="•"/>
            </a:pPr>
            <a:r>
              <a:rPr lang="en-US" b="1" dirty="0"/>
              <a:t>Sending and receiving devices </a:t>
            </a:r>
            <a:r>
              <a:rPr lang="en-US" dirty="0"/>
              <a:t>(key term) – computer or a specialized communication device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b="1" dirty="0"/>
              <a:t>Connection devices </a:t>
            </a:r>
            <a:r>
              <a:rPr lang="en-US" dirty="0"/>
              <a:t>(key term) – act as an interface between sending and receiving devices; convert outgoing messages into packets (key term) that can travel across the communication channel </a:t>
            </a:r>
          </a:p>
          <a:p>
            <a:pPr lvl="1" eaLnBrk="1" hangingPunct="1">
              <a:buFontTx/>
              <a:buChar char="•"/>
            </a:pPr>
            <a:r>
              <a:rPr lang="en-US" b="1" dirty="0"/>
              <a:t>Data transmission specifications </a:t>
            </a:r>
            <a:r>
              <a:rPr lang="en-US" dirty="0"/>
              <a:t>(key term) – rules and procedures that coordinate the sending and receiving devices </a:t>
            </a:r>
          </a:p>
          <a:p>
            <a:pPr lvl="1" eaLnBrk="1" hangingPunct="1">
              <a:buFontTx/>
              <a:buChar char="•"/>
            </a:pPr>
            <a:r>
              <a:rPr lang="en-US" b="1" dirty="0"/>
              <a:t>Communication channel </a:t>
            </a:r>
            <a:r>
              <a:rPr lang="en-US" dirty="0"/>
              <a:t>(key term) – carries the message. Can be physical</a:t>
            </a:r>
            <a:r>
              <a:rPr lang="en-US" baseline="0" dirty="0"/>
              <a:t> wire or wireless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446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Communication channels carry the data from one computer to another; essential element of every communication system</a:t>
            </a:r>
          </a:p>
          <a:p>
            <a:r>
              <a:rPr lang="en-US" sz="2800" dirty="0"/>
              <a:t>Two categories of communication channels</a:t>
            </a:r>
          </a:p>
          <a:p>
            <a:pPr lvl="1"/>
            <a:r>
              <a:rPr lang="en-US" sz="2400" dirty="0"/>
              <a:t>Physical Connections using wire or cable</a:t>
            </a:r>
          </a:p>
          <a:p>
            <a:pPr lvl="1"/>
            <a:r>
              <a:rPr lang="en-US" sz="2400" dirty="0"/>
              <a:t>Wireless Connections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14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1200" dirty="0">
                <a:solidFill>
                  <a:srgbClr val="000000"/>
                </a:solidFill>
                <a:cs typeface="Times New Roman" pitchFamily="18" charset="0"/>
              </a:rPr>
              <a:t>Wireless connections do not use a solid substance to connect; uses the air itself. Most use radio waves to communicate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sz="1200" dirty="0">
              <a:solidFill>
                <a:srgbClr val="000000"/>
              </a:solidFill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114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/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MHE Official Background, fixed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46105" y="2099014"/>
            <a:ext cx="3863458" cy="3863458"/>
            <a:chOff x="331115" y="2099014"/>
            <a:chExt cx="3863458" cy="38634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D9DDEA9-6897-2B48-BA6A-9075880AA615}"/>
                </a:ext>
              </a:extLst>
            </p:cNvPr>
            <p:cNvSpPr/>
            <p:nvPr userDrawn="1"/>
          </p:nvSpPr>
          <p:spPr>
            <a:xfrm>
              <a:off x="331115" y="2099014"/>
              <a:ext cx="3863458" cy="3863458"/>
            </a:xfrm>
            <a:prstGeom prst="rect">
              <a:avLst/>
            </a:prstGeom>
            <a:solidFill>
              <a:srgbClr val="720F1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467612" y="2368353"/>
              <a:ext cx="3457621" cy="3457621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599258" y="2898475"/>
              <a:ext cx="2793799" cy="2792652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"/>
          <p:cNvSpPr>
            <a:spLocks noGrp="1"/>
          </p:cNvSpPr>
          <p:nvPr>
            <p:ph type="ctrTitle" hasCustomPrompt="1"/>
          </p:nvPr>
        </p:nvSpPr>
        <p:spPr>
          <a:xfrm>
            <a:off x="621792" y="3140014"/>
            <a:ext cx="2788920" cy="11576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621792" y="4261103"/>
            <a:ext cx="2788920" cy="61282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  <p:cxnSp>
        <p:nvCxnSpPr>
          <p:cNvPr id="9" name="MHE line separating subtitles from text">
            <a:extLst>
              <a:ext uri="{FF2B5EF4-FFF2-40B4-BE49-F238E27FC236}">
                <a16:creationId xmlns:a16="http://schemas.microsoft.com/office/drawing/2014/main" id="{EC86C884-D766-9149-B40E-B86A943DE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3232" y="4919472"/>
            <a:ext cx="253288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621792" y="5093208"/>
            <a:ext cx="2788920" cy="57618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200" b="1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Extra Text</a:t>
            </a:r>
          </a:p>
        </p:txBody>
      </p:sp>
      <p:sp>
        <p:nvSpPr>
          <p:cNvPr id="3" name="Cover Placeholder">
            <a:extLst>
              <a:ext uri="{FF2B5EF4-FFF2-40B4-BE49-F238E27FC236}">
                <a16:creationId xmlns:a16="http://schemas.microsoft.com/office/drawing/2014/main" id="{67C61915-1FDF-4DF1-95F4-8BAC894B4DC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72000" y="1450229"/>
            <a:ext cx="4229100" cy="497645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Optional: Include Cover Here</a:t>
            </a:r>
          </a:p>
        </p:txBody>
      </p:sp>
      <p:sp>
        <p:nvSpPr>
          <p:cNvPr id="2" name="Long Copyright">
            <a:extLst>
              <a:ext uri="{FF2B5EF4-FFF2-40B4-BE49-F238E27FC236}">
                <a16:creationId xmlns:a16="http://schemas.microsoft.com/office/drawing/2014/main" id="{8AC4EEC4-5547-4185-92E7-A6CAF88804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0" y="6478438"/>
            <a:ext cx="9144000" cy="374266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defTabSz="457200">
              <a:spcBef>
                <a:spcPct val="20000"/>
              </a:spcBef>
              <a:defRPr/>
            </a:pPr>
            <a:r>
              <a:rPr lang="en-US" dirty="0"/>
              <a:t>© &lt; add the year&gt; McGraw Hill, LLC. All rights reserved. Authorized only for instructor use in the classroom.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dirty="0"/>
              <a:t>No reproduction or further distribution permitted without the prior written consent of McGraw Hill, LLC.</a:t>
            </a:r>
          </a:p>
        </p:txBody>
      </p:sp>
    </p:spTree>
    <p:extLst>
      <p:ext uri="{BB962C8B-B14F-4D97-AF65-F5344CB8AC3E}">
        <p14:creationId xmlns:p14="http://schemas.microsoft.com/office/powerpoint/2010/main" val="1001655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7">
          <p15:clr>
            <a:srgbClr val="FBAE40"/>
          </p15:clr>
        </p15:guide>
        <p15:guide id="2" orient="horz" pos="41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with Third as Acc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233546"/>
            <a:ext cx="8458200" cy="82111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276709"/>
            <a:ext cx="8458200" cy="283809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901" y="4343400"/>
            <a:ext cx="5791200" cy="1905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22432755-BCF5-451F-968D-CFFD10D87BE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00800" y="4343400"/>
            <a:ext cx="2400300" cy="1905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3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564" y="6324600"/>
            <a:ext cx="2404872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101" y="6684963"/>
            <a:ext cx="6972299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005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  <p15:guide id="4" pos="4032">
          <p15:clr>
            <a:srgbClr val="FBAE40"/>
          </p15:clr>
        </p15:guide>
        <p15:guide id="5" pos="386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Main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233546"/>
            <a:ext cx="8458200" cy="82111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276710"/>
            <a:ext cx="8458200" cy="36865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900" y="1815228"/>
            <a:ext cx="8458200" cy="266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3356A590-66B5-4770-8441-82DC031F56E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42900" y="2251792"/>
            <a:ext cx="8458200" cy="266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3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30BD29E5-BD7B-4CD0-9B09-8F8B24F89F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42900" y="2699803"/>
            <a:ext cx="8458200" cy="28542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4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E908CA92-5DB2-4DC0-937B-1B178AA9178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42900" y="3166543"/>
            <a:ext cx="8458200" cy="3286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5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8B728CCD-2639-461B-9841-57505AC1346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42900" y="3676542"/>
            <a:ext cx="8458200" cy="44253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6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564" y="6324600"/>
            <a:ext cx="2404872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101" y="6684963"/>
            <a:ext cx="6972299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8B728CCD-2639-461B-9841-57505AC13467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42900" y="4241136"/>
            <a:ext cx="8458200" cy="44253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6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8B728CCD-2639-461B-9841-57505AC1346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42900" y="4761553"/>
            <a:ext cx="8458200" cy="31139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6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8B728CCD-2639-461B-9841-57505AC13467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342900" y="5242813"/>
            <a:ext cx="8458200" cy="40345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6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8B728CCD-2639-461B-9841-57505AC13467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42900" y="5751281"/>
            <a:ext cx="8458200" cy="40345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6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8B728CCD-2639-461B-9841-57505AC13467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42900" y="6216466"/>
            <a:ext cx="8458200" cy="40345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6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7061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dden Slide Title">
            <a:extLst>
              <a:ext uri="{FF2B5EF4-FFF2-40B4-BE49-F238E27FC236}">
                <a16:creationId xmlns:a16="http://schemas.microsoft.com/office/drawing/2014/main" id="{D3229D0C-04EF-482F-B26C-8D49CD33DB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5949" y="418391"/>
            <a:ext cx="2292103" cy="29182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hidden title here </a:t>
            </a:r>
          </a:p>
        </p:txBody>
      </p:sp>
      <p:pic>
        <p:nvPicPr>
          <p:cNvPr id="6" name="MGH Logo">
            <a:extLst>
              <a:ext uri="{FF2B5EF4-FFF2-40B4-BE49-F238E27FC236}">
                <a16:creationId xmlns:a16="http://schemas.microsoft.com/office/drawing/2014/main" id="{60DCFDF5-2A5B-440E-888A-BC0BFEF9FF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211" y="1005697"/>
            <a:ext cx="2443579" cy="2443579"/>
          </a:xfrm>
          <a:prstGeom prst="rect">
            <a:avLst/>
          </a:prstGeom>
        </p:spPr>
      </p:pic>
      <p:sp>
        <p:nvSpPr>
          <p:cNvPr id="3" name="Long Copyright">
            <a:extLst>
              <a:ext uri="{FF2B5EF4-FFF2-40B4-BE49-F238E27FC236}">
                <a16:creationId xmlns:a16="http://schemas.microsoft.com/office/drawing/2014/main" id="{9AB572CE-E262-4FA6-8D47-02F068ADD1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487064"/>
            <a:ext cx="9144000" cy="370936"/>
          </a:xfrm>
        </p:spPr>
        <p:txBody>
          <a:bodyPr/>
          <a:lstStyle>
            <a:lvl1pPr algn="ctr">
              <a:defRPr/>
            </a:lvl1pPr>
          </a:lstStyle>
          <a:p>
            <a:pPr defTabSz="457200">
              <a:spcBef>
                <a:spcPct val="20000"/>
              </a:spcBef>
              <a:defRPr/>
            </a:pPr>
            <a:r>
              <a:rPr lang="en-US" dirty="0"/>
              <a:t>© &lt; add the year&gt; McGraw Hill, LLC. All rights reserved. Authorized only for instructor use in the classroom.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dirty="0"/>
              <a:t>No reproduction or further distribution permitted without the prior written consent of McGraw Hill, LLC.</a:t>
            </a:r>
          </a:p>
        </p:txBody>
      </p:sp>
      <p:sp>
        <p:nvSpPr>
          <p:cNvPr id="9" name="MGH Tagline">
            <a:extLst>
              <a:ext uri="{FF2B5EF4-FFF2-40B4-BE49-F238E27FC236}">
                <a16:creationId xmlns:a16="http://schemas.microsoft.com/office/drawing/2014/main" id="{F040BF5C-A78D-440C-93DF-72F3F641F3F1}"/>
              </a:ext>
            </a:extLst>
          </p:cNvPr>
          <p:cNvSpPr txBox="1"/>
          <p:nvPr userDrawn="1"/>
        </p:nvSpPr>
        <p:spPr>
          <a:xfrm>
            <a:off x="1730746" y="3796682"/>
            <a:ext cx="5682508" cy="46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+mn-cs"/>
              </a:rPr>
              <a:t>Because learning changes everything.</a:t>
            </a:r>
            <a:r>
              <a:rPr kumimoji="0" lang="en-US" sz="1400" b="0" i="0" u="none" strike="noStrike" kern="1200" cap="none" spc="40" normalizeH="0" baseline="6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+mn-cs"/>
              </a:rPr>
              <a:t>®</a:t>
            </a:r>
            <a:endParaRPr kumimoji="0" lang="en-US" sz="2400" b="0" i="0" u="none" strike="noStrike" kern="1200" cap="none" spc="40" normalizeH="0" baseline="6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MGH URL">
            <a:extLst>
              <a:ext uri="{FF2B5EF4-FFF2-40B4-BE49-F238E27FC236}">
                <a16:creationId xmlns:a16="http://schemas.microsoft.com/office/drawing/2014/main" id="{2215B5DD-E18E-478F-81B9-79BA83A9A251}"/>
              </a:ext>
            </a:extLst>
          </p:cNvPr>
          <p:cNvSpPr txBox="1"/>
          <p:nvPr userDrawn="1"/>
        </p:nvSpPr>
        <p:spPr>
          <a:xfrm>
            <a:off x="3269085" y="5329121"/>
            <a:ext cx="26058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www.mheducation.com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43668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dden Slide Title">
            <a:extLst>
              <a:ext uri="{FF2B5EF4-FFF2-40B4-BE49-F238E27FC236}">
                <a16:creationId xmlns:a16="http://schemas.microsoft.com/office/drawing/2014/main" id="{D3229D0C-04EF-482F-B26C-8D49CD33DB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5949" y="418391"/>
            <a:ext cx="2292103" cy="29182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hidden title here </a:t>
            </a:r>
          </a:p>
        </p:txBody>
      </p:sp>
      <p:pic>
        <p:nvPicPr>
          <p:cNvPr id="6" name="MGH Logo">
            <a:extLst>
              <a:ext uri="{FF2B5EF4-FFF2-40B4-BE49-F238E27FC236}">
                <a16:creationId xmlns:a16="http://schemas.microsoft.com/office/drawing/2014/main" id="{60DCFDF5-2A5B-440E-888A-BC0BFEF9FF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211" y="1005697"/>
            <a:ext cx="2443579" cy="2443579"/>
          </a:xfrm>
          <a:prstGeom prst="rect">
            <a:avLst/>
          </a:prstGeom>
        </p:spPr>
      </p:pic>
      <p:sp>
        <p:nvSpPr>
          <p:cNvPr id="9" name="MGH Tagline">
            <a:extLst>
              <a:ext uri="{FF2B5EF4-FFF2-40B4-BE49-F238E27FC236}">
                <a16:creationId xmlns:a16="http://schemas.microsoft.com/office/drawing/2014/main" id="{F040BF5C-A78D-440C-93DF-72F3F641F3F1}"/>
              </a:ext>
            </a:extLst>
          </p:cNvPr>
          <p:cNvSpPr txBox="1"/>
          <p:nvPr userDrawn="1"/>
        </p:nvSpPr>
        <p:spPr>
          <a:xfrm>
            <a:off x="1730746" y="3796682"/>
            <a:ext cx="5682508" cy="46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+mn-cs"/>
              </a:rPr>
              <a:t>Because learning changes everything.</a:t>
            </a:r>
            <a:r>
              <a:rPr kumimoji="0" lang="en-US" sz="1400" b="0" i="0" u="none" strike="noStrike" kern="1200" cap="none" spc="40" normalizeH="0" baseline="6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+mn-cs"/>
              </a:rPr>
              <a:t>®</a:t>
            </a:r>
            <a:endParaRPr kumimoji="0" lang="en-US" sz="2400" b="0" i="0" u="none" strike="noStrike" kern="1200" cap="none" spc="40" normalizeH="0" baseline="6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MGH URL">
            <a:extLst>
              <a:ext uri="{FF2B5EF4-FFF2-40B4-BE49-F238E27FC236}">
                <a16:creationId xmlns:a16="http://schemas.microsoft.com/office/drawing/2014/main" id="{2215B5DD-E18E-478F-81B9-79BA83A9A251}"/>
              </a:ext>
            </a:extLst>
          </p:cNvPr>
          <p:cNvSpPr txBox="1"/>
          <p:nvPr userDrawn="1"/>
        </p:nvSpPr>
        <p:spPr>
          <a:xfrm>
            <a:off x="3269085" y="5329121"/>
            <a:ext cx="26058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www.mheducation.com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5DC59-5AB2-417D-B46A-F09F380F8F6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7813" y="6526213"/>
            <a:ext cx="8699500" cy="2047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3395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6CA9270-FD0E-4B64-B0D8-24095E6A2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899" y="2366309"/>
            <a:ext cx="7696919" cy="526936"/>
          </a:xfrm>
          <a:prstGeom prst="rect">
            <a:avLst/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Accessibility Content: Text Alternatives for Images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0B6E1DCB-9B8A-423D-B48B-2CCDE624B4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37202" y="6682314"/>
            <a:ext cx="342900" cy="143831"/>
          </a:xfrm>
        </p:spPr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5710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c.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C0136BE0-3F2D-44D5-B125-B7A30D2C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50" y="117244"/>
            <a:ext cx="6065851" cy="7309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A117DCA-6A6D-48B9-9002-DA1E4814BF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DA8444E8-1445-4AB7-85DD-90449330C00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973249"/>
            <a:ext cx="6477000" cy="4343400"/>
          </a:xfrm>
        </p:spPr>
        <p:txBody>
          <a:bodyPr/>
          <a:lstStyle>
            <a:lvl1pPr>
              <a:defRPr/>
            </a:lvl1pPr>
            <a:lvl2pPr marL="344488" indent="-342900">
              <a:buFont typeface="Arial" panose="020B0604020202020204" pitchFamily="34" charset="0"/>
              <a:buChar char="•"/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 dirty="0"/>
              <a:t>Slide Content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45416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endix-On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rPr lang="en-US" dirty="0"/>
              <a:t>Slide Title</a:t>
            </a:r>
            <a:br>
              <a:rPr lang="en-US" dirty="0"/>
            </a:br>
            <a:endParaRPr lang="en-US" dirty="0"/>
          </a:p>
        </p:txBody>
      </p:sp>
      <p:sp>
        <p:nvSpPr>
          <p:cNvPr id="6" name="Return to main slide Link 1">
            <a:extLst>
              <a:ext uri="{FF2B5EF4-FFF2-40B4-BE49-F238E27FC236}">
                <a16:creationId xmlns:a16="http://schemas.microsoft.com/office/drawing/2014/main" id="{F538FEEA-434F-404A-8A40-5F717D6CB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81587" y="1068234"/>
            <a:ext cx="2980826" cy="225425"/>
          </a:xfrm>
        </p:spPr>
        <p:txBody>
          <a:bodyPr anchor="ctr">
            <a:noAutofit/>
          </a:bodyPr>
          <a:lstStyle>
            <a:lvl1pPr algn="ctr">
              <a:defRPr sz="1200"/>
            </a:lvl1pPr>
          </a:lstStyle>
          <a:p>
            <a:pPr lvl="0"/>
            <a:r>
              <a:rPr lang="en-US" dirty="0"/>
              <a:t>Return to parent-slide containing images.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371601"/>
            <a:ext cx="8458200" cy="4876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Return to main slide Link 2">
            <a:extLst>
              <a:ext uri="{FF2B5EF4-FFF2-40B4-BE49-F238E27FC236}">
                <a16:creationId xmlns:a16="http://schemas.microsoft.com/office/drawing/2014/main" id="{D8AF3780-479B-4486-8AEE-B0E29BE2F8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92111" y="6350211"/>
            <a:ext cx="2959779" cy="2286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1200" dirty="0"/>
            </a:lvl1pPr>
          </a:lstStyle>
          <a:p>
            <a:pPr lvl="0" algn="ctr"/>
            <a:r>
              <a:rPr lang="en-US" dirty="0"/>
              <a:t>Return to parent-slide containing images.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8910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360">
          <p15:clr>
            <a:srgbClr val="FBAE40"/>
          </p15:clr>
        </p15:guide>
        <p15:guide id="3" pos="264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-On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rPr lang="en-US" dirty="0"/>
              <a:t>Slide Title</a:t>
            </a:r>
            <a:br>
              <a:rPr lang="en-US" dirty="0"/>
            </a:br>
            <a:endParaRPr lang="en-US" dirty="0"/>
          </a:p>
        </p:txBody>
      </p:sp>
      <p:sp>
        <p:nvSpPr>
          <p:cNvPr id="6" name="Return to main slide Link 1">
            <a:extLst>
              <a:ext uri="{FF2B5EF4-FFF2-40B4-BE49-F238E27FC236}">
                <a16:creationId xmlns:a16="http://schemas.microsoft.com/office/drawing/2014/main" id="{F538FEEA-434F-404A-8A40-5F717D6CB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81587" y="1068234"/>
            <a:ext cx="2980826" cy="225425"/>
          </a:xfrm>
        </p:spPr>
        <p:txBody>
          <a:bodyPr anchor="ctr">
            <a:noAutofit/>
          </a:bodyPr>
          <a:lstStyle>
            <a:lvl1pPr algn="ctr">
              <a:defRPr sz="1200"/>
            </a:lvl1pPr>
          </a:lstStyle>
          <a:p>
            <a:pPr lvl="0"/>
            <a:r>
              <a:rPr lang="en-US" dirty="0"/>
              <a:t>Return to parent-slide containing images.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371601"/>
            <a:ext cx="8458200" cy="4876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Return to main slide Link 2">
            <a:extLst>
              <a:ext uri="{FF2B5EF4-FFF2-40B4-BE49-F238E27FC236}">
                <a16:creationId xmlns:a16="http://schemas.microsoft.com/office/drawing/2014/main" id="{D8AF3780-479B-4486-8AEE-B0E29BE2F8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92111" y="6350211"/>
            <a:ext cx="2959779" cy="2286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1200" dirty="0"/>
            </a:lvl1pPr>
          </a:lstStyle>
          <a:p>
            <a:pPr lvl="0" algn="ctr"/>
            <a:r>
              <a:rPr lang="en-US" dirty="0"/>
              <a:t>Return to parent-slide containing images.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7028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360">
          <p15:clr>
            <a:srgbClr val="FBAE40"/>
          </p15:clr>
        </p15:guide>
        <p15:guide id="3" pos="264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-Two Comparison Placeholders With Identifi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rPr lang="en-US" dirty="0"/>
              <a:t>Slide Title</a:t>
            </a:r>
            <a:br>
              <a:rPr lang="en-US" dirty="0"/>
            </a:br>
            <a:endParaRPr lang="en-US" dirty="0"/>
          </a:p>
        </p:txBody>
      </p:sp>
      <p:sp>
        <p:nvSpPr>
          <p:cNvPr id="9" name="Return to main slide Link 1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81528" y="1059828"/>
            <a:ext cx="2980944" cy="228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1200" dirty="0"/>
            </a:lvl1pPr>
          </a:lstStyle>
          <a:p>
            <a:pPr lvl="0" algn="ctr"/>
            <a:r>
              <a:rPr lang="en-US" dirty="0"/>
              <a:t>Return to parent-slide containing images.</a:t>
            </a:r>
          </a:p>
        </p:txBody>
      </p:sp>
      <p:sp>
        <p:nvSpPr>
          <p:cNvPr id="8" name="Image Identifier 1">
            <a:extLst>
              <a:ext uri="{FF2B5EF4-FFF2-40B4-BE49-F238E27FC236}">
                <a16:creationId xmlns:a16="http://schemas.microsoft.com/office/drawing/2014/main" id="{C828D23C-A7ED-420E-B199-2D8CCF24D6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5125" y="1410562"/>
            <a:ext cx="4076700" cy="3921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Image Identifier 1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933303"/>
            <a:ext cx="4076700" cy="431509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Image Identifier 2">
            <a:extLst>
              <a:ext uri="{FF2B5EF4-FFF2-40B4-BE49-F238E27FC236}">
                <a16:creationId xmlns:a16="http://schemas.microsoft.com/office/drawing/2014/main" id="{7DBCEA22-E8D2-4B8A-B55C-3FFA6FAB31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145" y="1410562"/>
            <a:ext cx="4078224" cy="39319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Image Identifier 2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724400" y="1933303"/>
            <a:ext cx="4076700" cy="431509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turn to main slide Link 2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81528" y="6348550"/>
            <a:ext cx="2980944" cy="228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1200" dirty="0"/>
            </a:lvl1pPr>
          </a:lstStyle>
          <a:p>
            <a:pPr lvl="0" algn="ctr"/>
            <a:r>
              <a:rPr lang="en-US" dirty="0"/>
              <a:t>Return to parent-slide containing images.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26412" y="6673531"/>
            <a:ext cx="355840" cy="161396"/>
          </a:xfrm>
          <a:prstGeom prst="rect">
            <a:avLst/>
          </a:prstGeom>
        </p:spPr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933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  <p15:guide id="3" pos="2880">
          <p15:clr>
            <a:srgbClr val="FBAE40"/>
          </p15:clr>
        </p15:guide>
        <p15:guide id="4" pos="2976">
          <p15:clr>
            <a:srgbClr val="FBAE40"/>
          </p15:clr>
        </p15:guide>
        <p15:guide id="5" pos="278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/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MHE Altered Background, fixed">
            <a:extLst>
              <a:ext uri="{FF2B5EF4-FFF2-40B4-BE49-F238E27FC236}">
                <a16:creationId xmlns:a16="http://schemas.microsoft.com/office/drawing/2014/main" id="{E2D8ACCF-E5FC-4FE9-9E84-B2A0A6B1E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42900" y="2095500"/>
            <a:ext cx="3886199" cy="3886199"/>
            <a:chOff x="342900" y="2095500"/>
            <a:chExt cx="3886199" cy="388619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342900" y="2095500"/>
              <a:ext cx="3886199" cy="3886199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495300" y="2362200"/>
              <a:ext cx="3429000" cy="3467100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"/>
          <p:cNvSpPr>
            <a:spLocks noGrp="1"/>
          </p:cNvSpPr>
          <p:nvPr userDrawn="1">
            <p:ph type="ctrTitle" hasCustomPrompt="1"/>
          </p:nvPr>
        </p:nvSpPr>
        <p:spPr>
          <a:xfrm>
            <a:off x="621792" y="2608290"/>
            <a:ext cx="3035808" cy="1394084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ubtitl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21792" y="4069830"/>
            <a:ext cx="3035808" cy="8040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  <p:cxnSp>
        <p:nvCxnSpPr>
          <p:cNvPr id="9" name="MHE line separating subtitles from text">
            <a:extLst>
              <a:ext uri="{FF2B5EF4-FFF2-40B4-BE49-F238E27FC236}">
                <a16:creationId xmlns:a16="http://schemas.microsoft.com/office/drawing/2014/main" id="{EC86C884-D766-9149-B40E-B86A943DE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3232" y="4919472"/>
            <a:ext cx="253288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21791" y="5096656"/>
            <a:ext cx="3043303" cy="56962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200" b="1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Extra Text</a:t>
            </a:r>
          </a:p>
        </p:txBody>
      </p:sp>
      <p:sp>
        <p:nvSpPr>
          <p:cNvPr id="3" name="Cover Placeholder">
            <a:extLst>
              <a:ext uri="{FF2B5EF4-FFF2-40B4-BE49-F238E27FC236}">
                <a16:creationId xmlns:a16="http://schemas.microsoft.com/office/drawing/2014/main" id="{67C61915-1FDF-4DF1-95F4-8BAC894B4DC1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4572000" y="1450229"/>
            <a:ext cx="4229100" cy="497645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Optional: Include Cover Here</a:t>
            </a:r>
          </a:p>
        </p:txBody>
      </p:sp>
      <p:sp>
        <p:nvSpPr>
          <p:cNvPr id="2" name="Long Copyright">
            <a:extLst>
              <a:ext uri="{FF2B5EF4-FFF2-40B4-BE49-F238E27FC236}">
                <a16:creationId xmlns:a16="http://schemas.microsoft.com/office/drawing/2014/main" id="{F4607C07-D864-4A1A-8061-D12997CC50C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defTabSz="457200">
              <a:spcBef>
                <a:spcPct val="20000"/>
              </a:spcBef>
              <a:defRPr/>
            </a:pPr>
            <a:r>
              <a:rPr lang="en-US" dirty="0"/>
              <a:t>© &lt; add the year&gt; McGraw Hill, LLC. All rights reserved. Authorized only for instructor use in the classroom.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dirty="0"/>
              <a:t>No reproduction or further distribution permitted without the prior written consent of McGraw Hill, LLC.</a:t>
            </a:r>
          </a:p>
        </p:txBody>
      </p:sp>
    </p:spTree>
    <p:extLst>
      <p:ext uri="{BB962C8B-B14F-4D97-AF65-F5344CB8AC3E}">
        <p14:creationId xmlns:p14="http://schemas.microsoft.com/office/powerpoint/2010/main" val="24890689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orient="horz" pos="3768">
          <p15:clr>
            <a:srgbClr val="FBAE40"/>
          </p15:clr>
        </p15:guide>
        <p15:guide id="3" pos="2664">
          <p15:clr>
            <a:srgbClr val="FBAE40"/>
          </p15:clr>
        </p15:guide>
        <p15:guide id="4" pos="2880">
          <p15:clr>
            <a:srgbClr val="FBAE40"/>
          </p15:clr>
        </p15:guide>
        <p15:guide id="5" pos="2472">
          <p15:clr>
            <a:srgbClr val="FBAE40"/>
          </p15:clr>
        </p15:guide>
        <p15:guide id="6" pos="312">
          <p15:clr>
            <a:srgbClr val="FBAE40"/>
          </p15:clr>
        </p15:guide>
        <p15:guide id="7" orient="horz" pos="1488">
          <p15:clr>
            <a:srgbClr val="FBAE40"/>
          </p15:clr>
        </p15:guide>
        <p15:guide id="8" orient="horz" pos="367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/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MHE Altered Background, fixed">
            <a:extLst>
              <a:ext uri="{FF2B5EF4-FFF2-40B4-BE49-F238E27FC236}">
                <a16:creationId xmlns:a16="http://schemas.microsoft.com/office/drawing/2014/main" id="{E2D8ACCF-E5FC-4FE9-9E84-B2A0A6B1E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42900" y="2095500"/>
            <a:ext cx="3886199" cy="3886199"/>
            <a:chOff x="342900" y="2095500"/>
            <a:chExt cx="3886199" cy="388619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342900" y="2095500"/>
              <a:ext cx="3886199" cy="3886199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495300" y="2362200"/>
              <a:ext cx="3429000" cy="3467100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"/>
          <p:cNvSpPr>
            <a:spLocks noGrp="1"/>
          </p:cNvSpPr>
          <p:nvPr userDrawn="1">
            <p:ph type="ctrTitle" hasCustomPrompt="1"/>
          </p:nvPr>
        </p:nvSpPr>
        <p:spPr>
          <a:xfrm>
            <a:off x="621792" y="2608290"/>
            <a:ext cx="3035808" cy="1394084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ubtitl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21792" y="4069830"/>
            <a:ext cx="3035808" cy="8040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  <p:cxnSp>
        <p:nvCxnSpPr>
          <p:cNvPr id="9" name="MHE line separating subtitles from text">
            <a:extLst>
              <a:ext uri="{FF2B5EF4-FFF2-40B4-BE49-F238E27FC236}">
                <a16:creationId xmlns:a16="http://schemas.microsoft.com/office/drawing/2014/main" id="{EC86C884-D766-9149-B40E-B86A943DE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3232" y="4919472"/>
            <a:ext cx="253288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21791" y="5096656"/>
            <a:ext cx="3043303" cy="56962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200" b="1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Extra Text</a:t>
            </a:r>
          </a:p>
        </p:txBody>
      </p:sp>
      <p:sp>
        <p:nvSpPr>
          <p:cNvPr id="3" name="Cover Placeholder">
            <a:extLst>
              <a:ext uri="{FF2B5EF4-FFF2-40B4-BE49-F238E27FC236}">
                <a16:creationId xmlns:a16="http://schemas.microsoft.com/office/drawing/2014/main" id="{67C61915-1FDF-4DF1-95F4-8BAC894B4DC1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4572000" y="1450229"/>
            <a:ext cx="4229100" cy="497645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Optional: Include Cover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FB06C8-11A0-4E73-A5CE-7801EB09116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6688" y="6426200"/>
            <a:ext cx="8505825" cy="3111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5159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orient="horz" pos="3768">
          <p15:clr>
            <a:srgbClr val="FBAE40"/>
          </p15:clr>
        </p15:guide>
        <p15:guide id="3" pos="2664">
          <p15:clr>
            <a:srgbClr val="FBAE40"/>
          </p15:clr>
        </p15:guide>
        <p15:guide id="4" pos="2880">
          <p15:clr>
            <a:srgbClr val="FBAE40"/>
          </p15:clr>
        </p15:guide>
        <p15:guide id="5" pos="2472">
          <p15:clr>
            <a:srgbClr val="FBAE40"/>
          </p15:clr>
        </p15:guide>
        <p15:guide id="6" pos="312">
          <p15:clr>
            <a:srgbClr val="FBAE40"/>
          </p15:clr>
        </p15:guide>
        <p15:guide id="7" orient="horz" pos="1488">
          <p15:clr>
            <a:srgbClr val="FBAE40"/>
          </p15:clr>
        </p15:guide>
        <p15:guide id="8" orient="horz" pos="367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NO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MHE Official Background, fixed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52559"/>
            <a:ext cx="9144000" cy="4982750"/>
            <a:chOff x="0" y="1521567"/>
            <a:chExt cx="9144000" cy="484643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3FD8DC8-1EF1-6B48-9F31-D9D254F85818}"/>
                </a:ext>
              </a:extLst>
            </p:cNvPr>
            <p:cNvSpPr/>
            <p:nvPr userDrawn="1"/>
          </p:nvSpPr>
          <p:spPr>
            <a:xfrm>
              <a:off x="0" y="1521567"/>
              <a:ext cx="9144000" cy="4846438"/>
            </a:xfrm>
            <a:prstGeom prst="rect">
              <a:avLst/>
            </a:prstGeom>
            <a:solidFill>
              <a:srgbClr val="720F1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00492E-5EBE-C745-8EEE-F17D4BB4582E}"/>
                </a:ext>
              </a:extLst>
            </p:cNvPr>
            <p:cNvSpPr/>
            <p:nvPr userDrawn="1"/>
          </p:nvSpPr>
          <p:spPr>
            <a:xfrm>
              <a:off x="185629" y="2001422"/>
              <a:ext cx="8493233" cy="4166364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976C39-0B94-D44F-9108-A52DD0916B5A}"/>
                </a:ext>
              </a:extLst>
            </p:cNvPr>
            <p:cNvSpPr/>
            <p:nvPr userDrawn="1"/>
          </p:nvSpPr>
          <p:spPr>
            <a:xfrm>
              <a:off x="364385" y="2475809"/>
              <a:ext cx="7858340" cy="3513221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"/>
          <p:cNvSpPr>
            <a:spLocks noGrp="1"/>
          </p:cNvSpPr>
          <p:nvPr userDrawn="1">
            <p:ph type="ctrTitle"/>
          </p:nvPr>
        </p:nvSpPr>
        <p:spPr>
          <a:xfrm>
            <a:off x="777240" y="2985555"/>
            <a:ext cx="6521640" cy="873214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"/>
          <p:cNvSpPr>
            <a:spLocks noGrp="1"/>
          </p:cNvSpPr>
          <p:nvPr>
            <p:ph type="subTitle" idx="1"/>
          </p:nvPr>
        </p:nvSpPr>
        <p:spPr>
          <a:xfrm>
            <a:off x="782058" y="3986784"/>
            <a:ext cx="4297680" cy="51758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1" name="MHE line separating subtitles from text">
            <a:extLst>
              <a:ext uri="{FF2B5EF4-FFF2-40B4-BE49-F238E27FC236}">
                <a16:creationId xmlns:a16="http://schemas.microsoft.com/office/drawing/2014/main" id="{EC86C884-D766-9149-B40E-B86A943DE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7202" y="4650037"/>
            <a:ext cx="35747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"/>
          <p:cNvSpPr>
            <a:spLocks noGrp="1"/>
          </p:cNvSpPr>
          <p:nvPr>
            <p:ph type="body" sz="quarter" idx="10"/>
          </p:nvPr>
        </p:nvSpPr>
        <p:spPr>
          <a:xfrm>
            <a:off x="777240" y="4718304"/>
            <a:ext cx="4443413" cy="57618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Long Copyright">
            <a:extLst>
              <a:ext uri="{FF2B5EF4-FFF2-40B4-BE49-F238E27FC236}">
                <a16:creationId xmlns:a16="http://schemas.microsoft.com/office/drawing/2014/main" id="{54514DA3-A928-4CD1-BFAE-B5DF399C4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7064"/>
            <a:ext cx="9144000" cy="37093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defTabSz="457200">
              <a:spcBef>
                <a:spcPct val="20000"/>
              </a:spcBef>
              <a:defRPr/>
            </a:pPr>
            <a:r>
              <a:rPr lang="en-US" dirty="0"/>
              <a:t>© &lt; add the year&gt; McGraw Hill, LLC. All rights reserved. Authorized only for instructor use in the classroom.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dirty="0"/>
              <a:t>No reproduction or further distribution permitted without the prior written consent of McGraw Hill, LLC.</a:t>
            </a:r>
          </a:p>
        </p:txBody>
      </p:sp>
    </p:spTree>
    <p:extLst>
      <p:ext uri="{BB962C8B-B14F-4D97-AF65-F5344CB8AC3E}">
        <p14:creationId xmlns:p14="http://schemas.microsoft.com/office/powerpoint/2010/main" val="3806434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NO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MHE altered Background, fixed">
            <a:extLst>
              <a:ext uri="{FF2B5EF4-FFF2-40B4-BE49-F238E27FC236}">
                <a16:creationId xmlns:a16="http://schemas.microsoft.com/office/drawing/2014/main" id="{7A14A7A9-A9D7-4A08-A24F-4D1C1F4C2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46366"/>
            <a:ext cx="9143999" cy="4991100"/>
            <a:chOff x="0" y="1524000"/>
            <a:chExt cx="9143999" cy="49911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00492E-5EBE-C745-8EEE-F17D4BB4582E}"/>
                </a:ext>
              </a:extLst>
            </p:cNvPr>
            <p:cNvSpPr/>
            <p:nvPr userDrawn="1"/>
          </p:nvSpPr>
          <p:spPr>
            <a:xfrm>
              <a:off x="0" y="1524000"/>
              <a:ext cx="9143999" cy="4991100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976C39-0B94-D44F-9108-A52DD0916B5A}"/>
                </a:ext>
              </a:extLst>
            </p:cNvPr>
            <p:cNvSpPr/>
            <p:nvPr userDrawn="1"/>
          </p:nvSpPr>
          <p:spPr>
            <a:xfrm>
              <a:off x="190500" y="2019300"/>
              <a:ext cx="8496300" cy="4267200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"/>
          <p:cNvSpPr>
            <a:spLocks noGrp="1"/>
          </p:cNvSpPr>
          <p:nvPr userDrawn="1">
            <p:ph type="ctrTitle"/>
          </p:nvPr>
        </p:nvSpPr>
        <p:spPr>
          <a:xfrm>
            <a:off x="567378" y="2593298"/>
            <a:ext cx="6980170" cy="1130559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"/>
          <p:cNvSpPr>
            <a:spLocks noGrp="1"/>
          </p:cNvSpPr>
          <p:nvPr userDrawn="1">
            <p:ph type="subTitle" idx="1"/>
          </p:nvPr>
        </p:nvSpPr>
        <p:spPr>
          <a:xfrm>
            <a:off x="567378" y="3807503"/>
            <a:ext cx="4542020" cy="71935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1" name="MHE line separating subtitles from text">
            <a:extLst>
              <a:ext uri="{FF2B5EF4-FFF2-40B4-BE49-F238E27FC236}">
                <a16:creationId xmlns:a16="http://schemas.microsoft.com/office/drawing/2014/main" id="{EC86C884-D766-9149-B40E-B86A943DE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02310" y="4665027"/>
            <a:ext cx="35747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"/>
          <p:cNvSpPr>
            <a:spLocks noGrp="1"/>
          </p:cNvSpPr>
          <p:nvPr userDrawn="1">
            <p:ph type="body" sz="quarter" idx="10"/>
          </p:nvPr>
        </p:nvSpPr>
        <p:spPr>
          <a:xfrm>
            <a:off x="567378" y="4770769"/>
            <a:ext cx="4443413" cy="57618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Long Copyright">
            <a:extLst>
              <a:ext uri="{FF2B5EF4-FFF2-40B4-BE49-F238E27FC236}">
                <a16:creationId xmlns:a16="http://schemas.microsoft.com/office/drawing/2014/main" id="{54514DA3-A928-4CD1-BFAE-B5DF399C4B36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0" y="6487064"/>
            <a:ext cx="9144000" cy="37093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defTabSz="457200">
              <a:spcBef>
                <a:spcPct val="20000"/>
              </a:spcBef>
              <a:defRPr/>
            </a:pPr>
            <a:r>
              <a:rPr lang="en-US" dirty="0"/>
              <a:t>© &lt; add the year&gt; McGraw Hill, LLC. All rights reserved. Authorized only for instructor use in the classroom.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dirty="0"/>
              <a:t>No reproduction or further distribution permitted without the prior written consent of McGraw Hill, LLC.</a:t>
            </a:r>
          </a:p>
        </p:txBody>
      </p:sp>
    </p:spTree>
    <p:extLst>
      <p:ext uri="{BB962C8B-B14F-4D97-AF65-F5344CB8AC3E}">
        <p14:creationId xmlns:p14="http://schemas.microsoft.com/office/powerpoint/2010/main" val="1233895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>
          <p15:clr>
            <a:srgbClr val="FBAE40"/>
          </p15:clr>
        </p15:guide>
        <p15:guide id="2" orient="horz" pos="3960">
          <p15:clr>
            <a:srgbClr val="FBAE40"/>
          </p15:clr>
        </p15:guide>
        <p15:guide id="3" pos="120">
          <p15:clr>
            <a:srgbClr val="FBAE40"/>
          </p15:clr>
        </p15:guide>
        <p15:guide id="4" pos="5472">
          <p15:clr>
            <a:srgbClr val="FBAE40"/>
          </p15:clr>
        </p15:guide>
        <p15:guide id="5" orient="horz" pos="22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Main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233546"/>
            <a:ext cx="8458200" cy="82111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276709"/>
            <a:ext cx="8458200" cy="497169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347" y="6324600"/>
            <a:ext cx="2405307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099" y="6684963"/>
            <a:ext cx="6972301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085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orient="horz" pos="360" userDrawn="1">
          <p15:clr>
            <a:srgbClr val="FBAE40"/>
          </p15:clr>
        </p15:guide>
        <p15:guide id="3" pos="264" userDrawn="1">
          <p15:clr>
            <a:srgbClr val="FBAE4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Horizontal Main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233546"/>
            <a:ext cx="8458200" cy="82111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276709"/>
            <a:ext cx="8458200" cy="283809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900" y="4343400"/>
            <a:ext cx="8458200" cy="1905000"/>
          </a:xfrm>
        </p:spPr>
        <p:txBody>
          <a:bodyPr/>
          <a:lstStyle>
            <a:lvl1pPr>
              <a:defRPr/>
            </a:lvl1pPr>
            <a:lvl4pPr marL="455613" indent="0">
              <a:buNone/>
              <a:defRPr/>
            </a:lvl4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564" y="6324600"/>
            <a:ext cx="2404872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100" y="6684963"/>
            <a:ext cx="6972300" cy="173037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800" dirty="0">
                <a:solidFill>
                  <a:schemeClr val="tx1"/>
                </a:solidFill>
              </a:defRPr>
            </a:lvl1pPr>
          </a:lstStyle>
          <a:p>
            <a:pPr lvl="0" algn="r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933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orient="horz" pos="273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mparison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233546"/>
            <a:ext cx="8458200" cy="82111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276709"/>
            <a:ext cx="4076700" cy="497169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724400" y="1257300"/>
            <a:ext cx="4076700" cy="4991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564" y="6324600"/>
            <a:ext cx="2404872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099" y="6684963"/>
            <a:ext cx="6972301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8157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  <p15:guide id="3" pos="2880">
          <p15:clr>
            <a:srgbClr val="FBAE40"/>
          </p15:clr>
        </p15:guide>
        <p15:guide id="4" pos="2976">
          <p15:clr>
            <a:srgbClr val="FBAE40"/>
          </p15:clr>
        </p15:guide>
        <p15:guide id="5" pos="278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Main One Second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233546"/>
            <a:ext cx="8458200" cy="82111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276709"/>
            <a:ext cx="5791200" cy="497169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8052" y="1257300"/>
            <a:ext cx="2383047" cy="4991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564" y="6324600"/>
            <a:ext cx="2404872" cy="190500"/>
          </a:xfrm>
        </p:spPr>
        <p:txBody>
          <a:bodyPr anchor="b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101" y="6684963"/>
            <a:ext cx="6972299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9627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  <p15:guide id="4" pos="4032" userDrawn="1">
          <p15:clr>
            <a:srgbClr val="FBAE40"/>
          </p15:clr>
        </p15:guide>
        <p15:guide id="5" pos="386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GH logo">
            <a:extLst>
              <a:ext uri="{FF2B5EF4-FFF2-40B4-BE49-F238E27FC236}">
                <a16:creationId xmlns:a16="http://schemas.microsoft.com/office/drawing/2014/main" id="{BF372B49-B6F5-4826-B4F8-2F8A4FFF889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06" y="283845"/>
            <a:ext cx="999514" cy="999514"/>
          </a:xfrm>
          <a:prstGeom prst="rect">
            <a:avLst/>
          </a:prstGeom>
        </p:spPr>
      </p:pic>
      <p:sp>
        <p:nvSpPr>
          <p:cNvPr id="3" name="MGH Tagline">
            <a:extLst>
              <a:ext uri="{FF2B5EF4-FFF2-40B4-BE49-F238E27FC236}">
                <a16:creationId xmlns:a16="http://schemas.microsoft.com/office/drawing/2014/main" id="{70E12349-CEA7-4006-B6E3-3E283BDBD258}"/>
              </a:ext>
            </a:extLst>
          </p:cNvPr>
          <p:cNvSpPr txBox="1"/>
          <p:nvPr userDrawn="1"/>
        </p:nvSpPr>
        <p:spPr>
          <a:xfrm>
            <a:off x="5060273" y="337349"/>
            <a:ext cx="3873993" cy="338554"/>
          </a:xfrm>
          <a:prstGeom prst="rect">
            <a:avLst/>
          </a:prstGeom>
          <a:noFill/>
        </p:spPr>
        <p:txBody>
          <a:bodyPr wrap="square" lIns="45720" rIns="4572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spc="4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Because learning changes everything.</a:t>
            </a:r>
            <a:r>
              <a:rPr lang="en-US" sz="1050" spc="40" baseline="600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®</a:t>
            </a:r>
            <a:endParaRPr lang="en-US" sz="1600" spc="40" baseline="60000" dirty="0"/>
          </a:p>
        </p:txBody>
      </p:sp>
      <p:sp>
        <p:nvSpPr>
          <p:cNvPr id="5" name="Long Copyright"/>
          <p:cNvSpPr>
            <a:spLocks noGrp="1"/>
          </p:cNvSpPr>
          <p:nvPr>
            <p:ph type="ftr" sz="quarter" idx="3"/>
          </p:nvPr>
        </p:nvSpPr>
        <p:spPr>
          <a:xfrm>
            <a:off x="0" y="6478439"/>
            <a:ext cx="9144000" cy="3795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pPr defTabSz="457200">
              <a:spcBef>
                <a:spcPct val="20000"/>
              </a:spcBef>
              <a:defRPr/>
            </a:pPr>
            <a:r>
              <a:rPr lang="en-US" dirty="0"/>
              <a:t>Add long copyright</a:t>
            </a:r>
          </a:p>
        </p:txBody>
      </p:sp>
      <p:sp>
        <p:nvSpPr>
          <p:cNvPr id="8" name="MGH Yellow Line">
            <a:extLst>
              <a:ext uri="{FF2B5EF4-FFF2-40B4-BE49-F238E27FC236}">
                <a16:creationId xmlns:a16="http://schemas.microsoft.com/office/drawing/2014/main" id="{86E6E250-D1F9-6444-A77C-4DC8C64A9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32547"/>
            <a:ext cx="9144000" cy="545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6546F14-5A00-4819-BCBB-FD5434FEBD1D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0105" y="0"/>
            <a:ext cx="1413164" cy="141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58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704" r:id="rId3"/>
    <p:sldLayoutId id="2147483682" r:id="rId4"/>
    <p:sldLayoutId id="2147483683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230188" indent="-228600" algn="l" defTabSz="914400" rtl="0" eaLnBrk="1" latinLnBrk="0" hangingPunct="1">
        <a:lnSpc>
          <a:spcPct val="100000"/>
        </a:lnSpc>
        <a:spcBef>
          <a:spcPts val="800"/>
        </a:spcBef>
        <a:buClrTx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460375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455613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60">
          <p15:clr>
            <a:srgbClr val="F26B43"/>
          </p15:clr>
        </p15:guide>
        <p15:guide id="2" orient="horz" pos="192">
          <p15:clr>
            <a:srgbClr val="F26B43"/>
          </p15:clr>
        </p15:guide>
        <p15:guide id="5" pos="2880">
          <p15:clr>
            <a:srgbClr val="F26B43"/>
          </p15:clr>
        </p15:guide>
        <p15:guide id="6" pos="216">
          <p15:clr>
            <a:srgbClr val="F26B43"/>
          </p15:clr>
        </p15:guide>
        <p15:guide id="7" pos="5544">
          <p15:clr>
            <a:srgbClr val="F26B43"/>
          </p15:clr>
        </p15:guide>
        <p15:guide id="9" orient="horz" pos="4211">
          <p15:clr>
            <a:srgbClr val="F26B43"/>
          </p15:clr>
        </p15:guide>
        <p15:guide id="10" orient="horz" pos="960">
          <p15:clr>
            <a:srgbClr val="F26B43"/>
          </p15:clr>
        </p15:guide>
        <p15:guide id="11" orient="horz" pos="410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">
            <a:extLst>
              <a:ext uri="{FF2B5EF4-FFF2-40B4-BE49-F238E27FC236}">
                <a16:creationId xmlns:a16="http://schemas.microsoft.com/office/drawing/2014/main" id="{881C4C4E-EEEF-442A-AE3B-63C7E062F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136257"/>
            <a:ext cx="84582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 goes here</a:t>
            </a:r>
          </a:p>
        </p:txBody>
      </p:sp>
      <p:sp>
        <p:nvSpPr>
          <p:cNvPr id="5" name="Text Placeholder">
            <a:extLst>
              <a:ext uri="{FF2B5EF4-FFF2-40B4-BE49-F238E27FC236}">
                <a16:creationId xmlns:a16="http://schemas.microsoft.com/office/drawing/2014/main" id="{4F2C87DD-ADFA-433D-B7C8-4E9E42BC9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0" y="1273877"/>
            <a:ext cx="8458200" cy="4944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MGH Yellow Line">
            <a:extLst>
              <a:ext uri="{FF2B5EF4-FFF2-40B4-BE49-F238E27FC236}">
                <a16:creationId xmlns:a16="http://schemas.microsoft.com/office/drawing/2014/main" id="{86E6E250-D1F9-6444-A77C-4DC8C64A9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622319"/>
            <a:ext cx="9144000" cy="545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hort Copyright">
            <a:extLst>
              <a:ext uri="{FF2B5EF4-FFF2-40B4-BE49-F238E27FC236}">
                <a16:creationId xmlns:a16="http://schemas.microsoft.com/office/drawing/2014/main" id="{36838A37-515E-4F5C-BF9F-CE51891A9C27}"/>
              </a:ext>
            </a:extLst>
          </p:cNvPr>
          <p:cNvSpPr txBox="1"/>
          <p:nvPr userDrawn="1"/>
        </p:nvSpPr>
        <p:spPr>
          <a:xfrm>
            <a:off x="215658" y="6664280"/>
            <a:ext cx="1233578" cy="215444"/>
          </a:xfrm>
          <a:prstGeom prst="rect">
            <a:avLst/>
          </a:prstGeom>
          <a:noFill/>
        </p:spPr>
        <p:txBody>
          <a:bodyPr wrap="square" lIns="45720" rIns="45720" rtlCol="0" anchor="ctr">
            <a:spAutoFit/>
          </a:bodyPr>
          <a:lstStyle/>
          <a:p>
            <a:r>
              <a:rPr lang="en-US" sz="800" b="0" dirty="0">
                <a:solidFill>
                  <a:schemeClr val="tx1"/>
                </a:solidFill>
              </a:rPr>
              <a:t>© Southwest University</a:t>
            </a:r>
          </a:p>
        </p:txBody>
      </p:sp>
      <p:sp>
        <p:nvSpPr>
          <p:cNvPr id="12" name="Slide Number Placeholder">
            <a:extLst>
              <a:ext uri="{FF2B5EF4-FFF2-40B4-BE49-F238E27FC236}">
                <a16:creationId xmlns:a16="http://schemas.microsoft.com/office/drawing/2014/main" id="{C2E4AF62-4201-4F5D-966F-4A59CD13C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26412" y="6673531"/>
            <a:ext cx="355840" cy="161396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68151E55-6873-49E2-B8D5-2F265E6F19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564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9" r:id="rId3"/>
    <p:sldLayoutId id="2147483695" r:id="rId4"/>
    <p:sldLayoutId id="2147483696" r:id="rId5"/>
    <p:sldLayoutId id="2147483697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292608" indent="-292608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Font typeface="Arial" panose="020B0604020202020204" pitchFamily="34" charset="0"/>
        <a:buChar char="•"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621792" indent="-320040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Font typeface="Arial" panose="020B0604020202020204" pitchFamily="34" charset="0"/>
        <a:buChar char="•"/>
        <a:defRPr sz="22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741363" indent="-28575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71550" indent="-28575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192">
          <p15:clr>
            <a:srgbClr val="F26B43"/>
          </p15:clr>
        </p15:guide>
        <p15:guide id="6" pos="216">
          <p15:clr>
            <a:srgbClr val="F26B43"/>
          </p15:clr>
        </p15:guide>
        <p15:guide id="7" pos="5544">
          <p15:clr>
            <a:srgbClr val="F26B43"/>
          </p15:clr>
        </p15:guide>
        <p15:guide id="9" orient="horz" pos="4211">
          <p15:clr>
            <a:srgbClr val="F26B43"/>
          </p15:clr>
        </p15:guide>
        <p15:guide id="10" orient="horz" pos="624" userDrawn="1">
          <p15:clr>
            <a:srgbClr val="F26B43"/>
          </p15:clr>
        </p15:guide>
        <p15:guide id="11" orient="horz" pos="4104">
          <p15:clr>
            <a:srgbClr val="F26B43"/>
          </p15:clr>
        </p15:guide>
        <p15:guide id="12" orient="horz" pos="864" userDrawn="1">
          <p15:clr>
            <a:srgbClr val="F26B43"/>
          </p15:clr>
        </p15:guide>
        <p15:guide id="13" orient="horz" pos="360" userDrawn="1">
          <p15:clr>
            <a:srgbClr val="F26B43"/>
          </p15:clr>
        </p15:guide>
        <p15:guide id="14" orient="horz" pos="3936" userDrawn="1">
          <p15:clr>
            <a:srgbClr val="F26B43"/>
          </p15:clr>
        </p15:guide>
        <p15:guide id="15" pos="984" userDrawn="1">
          <p15:clr>
            <a:srgbClr val="F26B43"/>
          </p15:clr>
        </p15:guide>
        <p15:guide id="16" pos="5376" userDrawn="1">
          <p15:clr>
            <a:srgbClr val="F26B43"/>
          </p15:clr>
        </p15:guide>
        <p15:guide id="17" pos="2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95691"/>
            <a:ext cx="9144000" cy="3623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Add long copyright line here</a:t>
            </a:r>
            <a:endParaRPr lang="en-US" dirty="0"/>
          </a:p>
        </p:txBody>
      </p:sp>
      <p:sp>
        <p:nvSpPr>
          <p:cNvPr id="6" name="MGH Yellow Line">
            <a:extLst>
              <a:ext uri="{FF2B5EF4-FFF2-40B4-BE49-F238E27FC236}">
                <a16:creationId xmlns:a16="http://schemas.microsoft.com/office/drawing/2014/main" id="{F20163A4-4644-4B17-9C8A-EF42A992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32547"/>
            <a:ext cx="9144000" cy="545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998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05" r:id="rId2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16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marR="0" indent="0" algn="ctr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30188" indent="-228600" algn="l" defTabSz="914400" rtl="0" eaLnBrk="1" latinLnBrk="0" hangingPunct="1">
        <a:lnSpc>
          <a:spcPct val="100000"/>
        </a:lnSpc>
        <a:spcBef>
          <a:spcPts val="800"/>
        </a:spcBef>
        <a:buClrTx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460375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455613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0">
          <p15:clr>
            <a:srgbClr val="F26B43"/>
          </p15:clr>
        </p15:guide>
        <p15:guide id="2" orient="horz" pos="192">
          <p15:clr>
            <a:srgbClr val="F26B43"/>
          </p15:clr>
        </p15:guide>
        <p15:guide id="5" pos="2112" userDrawn="1">
          <p15:clr>
            <a:srgbClr val="F26B43"/>
          </p15:clr>
        </p15:guide>
        <p15:guide id="6" pos="216">
          <p15:clr>
            <a:srgbClr val="F26B43"/>
          </p15:clr>
        </p15:guide>
        <p15:guide id="7" pos="5544">
          <p15:clr>
            <a:srgbClr val="F26B43"/>
          </p15:clr>
        </p15:guide>
        <p15:guide id="9" orient="horz" pos="4211">
          <p15:clr>
            <a:srgbClr val="F26B43"/>
          </p15:clr>
        </p15:guide>
        <p15:guide id="10" orient="horz" pos="624" userDrawn="1">
          <p15:clr>
            <a:srgbClr val="F26B43"/>
          </p15:clr>
        </p15:guide>
        <p15:guide id="11" orient="horz" pos="4104">
          <p15:clr>
            <a:srgbClr val="F26B43"/>
          </p15:clr>
        </p15:guide>
        <p15:guide id="12" orient="horz" pos="2160" userDrawn="1">
          <p15:clr>
            <a:srgbClr val="F26B43"/>
          </p15:clr>
        </p15:guide>
        <p15:guide id="13" pos="3648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>
            <a:extLst>
              <a:ext uri="{FF2B5EF4-FFF2-40B4-BE49-F238E27FC236}">
                <a16:creationId xmlns:a16="http://schemas.microsoft.com/office/drawing/2014/main" id="{BEB99B55-73FB-42B4-93ED-C5E818675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1" y="1976546"/>
            <a:ext cx="64805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Slide Content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</p:txBody>
      </p:sp>
      <p:sp>
        <p:nvSpPr>
          <p:cNvPr id="8" name="MGH Yellow Line">
            <a:extLst>
              <a:ext uri="{FF2B5EF4-FFF2-40B4-BE49-F238E27FC236}">
                <a16:creationId xmlns:a16="http://schemas.microsoft.com/office/drawing/2014/main" id="{86E6E250-D1F9-6444-A77C-4DC8C64A9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622319"/>
            <a:ext cx="9144000" cy="545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hort Copyright">
            <a:extLst>
              <a:ext uri="{FF2B5EF4-FFF2-40B4-BE49-F238E27FC236}">
                <a16:creationId xmlns:a16="http://schemas.microsoft.com/office/drawing/2014/main" id="{36838A37-515E-4F5C-BF9F-CE51891A9C27}"/>
              </a:ext>
            </a:extLst>
          </p:cNvPr>
          <p:cNvSpPr txBox="1"/>
          <p:nvPr userDrawn="1"/>
        </p:nvSpPr>
        <p:spPr>
          <a:xfrm>
            <a:off x="224279" y="6660234"/>
            <a:ext cx="1285344" cy="215444"/>
          </a:xfrm>
          <a:prstGeom prst="rect">
            <a:avLst/>
          </a:prstGeom>
          <a:noFill/>
        </p:spPr>
        <p:txBody>
          <a:bodyPr wrap="square" lIns="45720" rIns="45720" rtlCol="0" anchor="ctr">
            <a:spAutoFit/>
          </a:bodyPr>
          <a:lstStyle/>
          <a:p>
            <a:r>
              <a:rPr lang="en-US" sz="800" b="0" dirty="0">
                <a:solidFill>
                  <a:schemeClr val="tx1"/>
                </a:solidFill>
              </a:rPr>
              <a:t>© McGraw Hill, LLC</a:t>
            </a:r>
          </a:p>
        </p:txBody>
      </p:sp>
      <p:sp>
        <p:nvSpPr>
          <p:cNvPr id="12" name="Slide Number Placeholder">
            <a:extLst>
              <a:ext uri="{FF2B5EF4-FFF2-40B4-BE49-F238E27FC236}">
                <a16:creationId xmlns:a16="http://schemas.microsoft.com/office/drawing/2014/main" id="{C2E4AF62-4201-4F5D-966F-4A59CD13C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202" y="6682314"/>
            <a:ext cx="342900" cy="143831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lang="en-US" sz="800" smtClean="0">
                <a:solidFill>
                  <a:schemeClr val="tx1"/>
                </a:solidFill>
              </a:defRPr>
            </a:lvl1pPr>
          </a:lstStyle>
          <a:p>
            <a:fld id="{68151E55-6873-49E2-B8D5-2F265E6F197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" name="MGH Shape">
            <a:extLst>
              <a:ext uri="{FF2B5EF4-FFF2-40B4-BE49-F238E27FC236}">
                <a16:creationId xmlns:a16="http://schemas.microsoft.com/office/drawing/2014/main" id="{B719ECBD-8119-4217-9D58-2638FA436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622742" y="0"/>
            <a:ext cx="2521258" cy="6623843"/>
            <a:chOff x="3491346" y="0"/>
            <a:chExt cx="2508933" cy="6367263"/>
          </a:xfrm>
        </p:grpSpPr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FCAD01AC-30CD-4728-B0FD-543493B2CE55}"/>
                </a:ext>
              </a:extLst>
            </p:cNvPr>
            <p:cNvSpPr/>
            <p:nvPr/>
          </p:nvSpPr>
          <p:spPr>
            <a:xfrm rot="10800000">
              <a:off x="5468761" y="1352709"/>
              <a:ext cx="531517" cy="1821241"/>
            </a:xfrm>
            <a:custGeom>
              <a:avLst/>
              <a:gdLst>
                <a:gd name="connsiteX0" fmla="*/ 0 w 531517"/>
                <a:gd name="connsiteY0" fmla="*/ 1821241 h 1821241"/>
                <a:gd name="connsiteX1" fmla="*/ 0 w 531517"/>
                <a:gd name="connsiteY1" fmla="*/ 0 h 1821241"/>
                <a:gd name="connsiteX2" fmla="*/ 531517 w 531517"/>
                <a:gd name="connsiteY2" fmla="*/ 672400 h 1821241"/>
                <a:gd name="connsiteX3" fmla="*/ 0 w 531517"/>
                <a:gd name="connsiteY3" fmla="*/ 1821241 h 182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517" h="1821241">
                  <a:moveTo>
                    <a:pt x="0" y="1821241"/>
                  </a:moveTo>
                  <a:lnTo>
                    <a:pt x="0" y="0"/>
                  </a:lnTo>
                  <a:lnTo>
                    <a:pt x="531517" y="672400"/>
                  </a:lnTo>
                  <a:lnTo>
                    <a:pt x="0" y="1821241"/>
                  </a:lnTo>
                  <a:close/>
                </a:path>
              </a:pathLst>
            </a:custGeom>
            <a:solidFill>
              <a:srgbClr val="9F22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9A51DD71-B849-456F-A479-25728C0B26F4}"/>
                </a:ext>
              </a:extLst>
            </p:cNvPr>
            <p:cNvSpPr/>
            <p:nvPr/>
          </p:nvSpPr>
          <p:spPr>
            <a:xfrm rot="10800000">
              <a:off x="3491346" y="0"/>
              <a:ext cx="2508932" cy="2501550"/>
            </a:xfrm>
            <a:custGeom>
              <a:avLst/>
              <a:gdLst>
                <a:gd name="connsiteX0" fmla="*/ 2508932 w 2508932"/>
                <a:gd name="connsiteY0" fmla="*/ 2501550 h 2501550"/>
                <a:gd name="connsiteX1" fmla="*/ 0 w 2508932"/>
                <a:gd name="connsiteY1" fmla="*/ 2501550 h 2501550"/>
                <a:gd name="connsiteX2" fmla="*/ 0 w 2508932"/>
                <a:gd name="connsiteY2" fmla="*/ 1148841 h 2501550"/>
                <a:gd name="connsiteX3" fmla="*/ 531517 w 2508932"/>
                <a:gd name="connsiteY3" fmla="*/ 0 h 2501550"/>
                <a:gd name="connsiteX4" fmla="*/ 2508932 w 2508932"/>
                <a:gd name="connsiteY4" fmla="*/ 2501550 h 250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8932" h="2501550">
                  <a:moveTo>
                    <a:pt x="2508932" y="2501550"/>
                  </a:moveTo>
                  <a:lnTo>
                    <a:pt x="0" y="2501550"/>
                  </a:lnTo>
                  <a:lnTo>
                    <a:pt x="0" y="1148841"/>
                  </a:lnTo>
                  <a:lnTo>
                    <a:pt x="531517" y="0"/>
                  </a:lnTo>
                  <a:lnTo>
                    <a:pt x="2508932" y="2501550"/>
                  </a:lnTo>
                  <a:close/>
                </a:path>
              </a:pathLst>
            </a:custGeom>
            <a:solidFill>
              <a:srgbClr val="E2DF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CE349BEA-4244-4589-91D3-1DECC6AB1E90}"/>
                </a:ext>
              </a:extLst>
            </p:cNvPr>
            <p:cNvSpPr/>
            <p:nvPr/>
          </p:nvSpPr>
          <p:spPr>
            <a:xfrm rot="10800000">
              <a:off x="3680272" y="1352707"/>
              <a:ext cx="2320007" cy="5014556"/>
            </a:xfrm>
            <a:custGeom>
              <a:avLst/>
              <a:gdLst>
                <a:gd name="connsiteX0" fmla="*/ 0 w 2320007"/>
                <a:gd name="connsiteY0" fmla="*/ 5014556 h 5014556"/>
                <a:gd name="connsiteX1" fmla="*/ 0 w 2320007"/>
                <a:gd name="connsiteY1" fmla="*/ 0 h 5014556"/>
                <a:gd name="connsiteX2" fmla="*/ 2320007 w 2320007"/>
                <a:gd name="connsiteY2" fmla="*/ 0 h 5014556"/>
                <a:gd name="connsiteX3" fmla="*/ 531518 w 2320007"/>
                <a:gd name="connsiteY3" fmla="*/ 3865713 h 5014556"/>
                <a:gd name="connsiteX4" fmla="*/ 1 w 2320007"/>
                <a:gd name="connsiteY4" fmla="*/ 3193313 h 5014556"/>
                <a:gd name="connsiteX5" fmla="*/ 1 w 2320007"/>
                <a:gd name="connsiteY5" fmla="*/ 5014554 h 5014556"/>
                <a:gd name="connsiteX6" fmla="*/ 0 w 2320007"/>
                <a:gd name="connsiteY6" fmla="*/ 5014556 h 5014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007" h="5014556">
                  <a:moveTo>
                    <a:pt x="0" y="5014556"/>
                  </a:moveTo>
                  <a:lnTo>
                    <a:pt x="0" y="0"/>
                  </a:lnTo>
                  <a:lnTo>
                    <a:pt x="2320007" y="0"/>
                  </a:lnTo>
                  <a:lnTo>
                    <a:pt x="531518" y="3865713"/>
                  </a:lnTo>
                  <a:lnTo>
                    <a:pt x="1" y="3193313"/>
                  </a:lnTo>
                  <a:lnTo>
                    <a:pt x="1" y="5014554"/>
                  </a:lnTo>
                  <a:lnTo>
                    <a:pt x="0" y="50145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13" name="Title Placeholder">
            <a:extLst>
              <a:ext uri="{FF2B5EF4-FFF2-40B4-BE49-F238E27FC236}">
                <a16:creationId xmlns:a16="http://schemas.microsoft.com/office/drawing/2014/main" id="{34622483-C344-43F3-82BE-D7AE2DFFF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136257"/>
            <a:ext cx="6073803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690558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8" r:id="rId2"/>
    <p:sldLayoutId id="2147483706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1588" indent="0" algn="l" defTabSz="914400" rtl="0" eaLnBrk="1" latinLnBrk="0" hangingPunct="1">
        <a:lnSpc>
          <a:spcPct val="100000"/>
        </a:lnSpc>
        <a:spcBef>
          <a:spcPts val="800"/>
        </a:spcBef>
        <a:buClrTx/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517525" indent="-28575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741363" indent="-28575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0">
          <p15:clr>
            <a:srgbClr val="F26B43"/>
          </p15:clr>
        </p15:guide>
        <p15:guide id="2" orient="horz" pos="192">
          <p15:clr>
            <a:srgbClr val="F26B43"/>
          </p15:clr>
        </p15:guide>
        <p15:guide id="5" pos="5544" userDrawn="1">
          <p15:clr>
            <a:srgbClr val="F26B43"/>
          </p15:clr>
        </p15:guide>
        <p15:guide id="6" pos="216">
          <p15:clr>
            <a:srgbClr val="F26B43"/>
          </p15:clr>
        </p15:guide>
        <p15:guide id="7" pos="4296" userDrawn="1">
          <p15:clr>
            <a:srgbClr val="F26B43"/>
          </p15:clr>
        </p15:guide>
        <p15:guide id="9" orient="horz" pos="4211">
          <p15:clr>
            <a:srgbClr val="F26B43"/>
          </p15:clr>
        </p15:guide>
        <p15:guide id="10" orient="horz" pos="1248" userDrawn="1">
          <p15:clr>
            <a:srgbClr val="F26B43"/>
          </p15:clr>
        </p15:guide>
        <p15:guide id="11" orient="horz" pos="3984" userDrawn="1">
          <p15:clr>
            <a:srgbClr val="F26B43"/>
          </p15:clr>
        </p15:guide>
        <p15:guide id="12" orient="horz" pos="1656" userDrawn="1">
          <p15:clr>
            <a:srgbClr val="F26B43"/>
          </p15:clr>
        </p15:guide>
        <p15:guide id="13" pos="2980">
          <p15:clr>
            <a:srgbClr val="F26B43"/>
          </p15:clr>
        </p15:guide>
        <p15:guide id="14" orient="horz" pos="2260" userDrawn="1">
          <p15:clr>
            <a:srgbClr val="F26B43"/>
          </p15:clr>
        </p15:guide>
        <p15:guide id="15" pos="264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">
            <a:extLst>
              <a:ext uri="{FF2B5EF4-FFF2-40B4-BE49-F238E27FC236}">
                <a16:creationId xmlns:a16="http://schemas.microsoft.com/office/drawing/2014/main" id="{881C4C4E-EEEF-442A-AE3B-63C7E062F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136257"/>
            <a:ext cx="84582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 goes here</a:t>
            </a:r>
          </a:p>
        </p:txBody>
      </p:sp>
      <p:sp>
        <p:nvSpPr>
          <p:cNvPr id="5" name="Text Placeholder">
            <a:extLst>
              <a:ext uri="{FF2B5EF4-FFF2-40B4-BE49-F238E27FC236}">
                <a16:creationId xmlns:a16="http://schemas.microsoft.com/office/drawing/2014/main" id="{4F2C87DD-ADFA-433D-B7C8-4E9E42BC9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0" y="1371599"/>
            <a:ext cx="8458200" cy="4876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MGH Yellow Line">
            <a:extLst>
              <a:ext uri="{FF2B5EF4-FFF2-40B4-BE49-F238E27FC236}">
                <a16:creationId xmlns:a16="http://schemas.microsoft.com/office/drawing/2014/main" id="{86E6E250-D1F9-6444-A77C-4DC8C64A9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622319"/>
            <a:ext cx="9144000" cy="545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hort Copyright">
            <a:extLst>
              <a:ext uri="{FF2B5EF4-FFF2-40B4-BE49-F238E27FC236}">
                <a16:creationId xmlns:a16="http://schemas.microsoft.com/office/drawing/2014/main" id="{36838A37-515E-4F5C-BF9F-CE51891A9C27}"/>
              </a:ext>
            </a:extLst>
          </p:cNvPr>
          <p:cNvSpPr txBox="1"/>
          <p:nvPr userDrawn="1"/>
        </p:nvSpPr>
        <p:spPr>
          <a:xfrm>
            <a:off x="215658" y="6664280"/>
            <a:ext cx="1233578" cy="215444"/>
          </a:xfrm>
          <a:prstGeom prst="rect">
            <a:avLst/>
          </a:prstGeom>
          <a:noFill/>
        </p:spPr>
        <p:txBody>
          <a:bodyPr wrap="square" lIns="45720" rIns="45720" rtlCol="0" anchor="ctr">
            <a:spAutoFit/>
          </a:bodyPr>
          <a:lstStyle/>
          <a:p>
            <a:r>
              <a:rPr lang="en-US" sz="800" b="0" dirty="0">
                <a:solidFill>
                  <a:schemeClr val="tx1"/>
                </a:solidFill>
              </a:rPr>
              <a:t>© McGraw Hill, LLC</a:t>
            </a:r>
          </a:p>
        </p:txBody>
      </p:sp>
      <p:sp>
        <p:nvSpPr>
          <p:cNvPr id="12" name="Slide Number Placeholder">
            <a:extLst>
              <a:ext uri="{FF2B5EF4-FFF2-40B4-BE49-F238E27FC236}">
                <a16:creationId xmlns:a16="http://schemas.microsoft.com/office/drawing/2014/main" id="{C2E4AF62-4201-4F5D-966F-4A59CD13C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26412" y="6673531"/>
            <a:ext cx="355840" cy="161396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68151E55-6873-49E2-B8D5-2F265E6F19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093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Tx/>
        <a:buFont typeface="Arial" panose="020B0604020202020204" pitchFamily="34" charset="0"/>
        <a:buNone/>
        <a:tabLst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344488" indent="-3429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Tx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517525" indent="-28575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741363" indent="-28575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71550" indent="-28575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192">
          <p15:clr>
            <a:srgbClr val="F26B43"/>
          </p15:clr>
        </p15:guide>
        <p15:guide id="6" pos="216">
          <p15:clr>
            <a:srgbClr val="F26B43"/>
          </p15:clr>
        </p15:guide>
        <p15:guide id="7" pos="5544">
          <p15:clr>
            <a:srgbClr val="F26B43"/>
          </p15:clr>
        </p15:guide>
        <p15:guide id="9" orient="horz" pos="4211">
          <p15:clr>
            <a:srgbClr val="F26B43"/>
          </p15:clr>
        </p15:guide>
        <p15:guide id="10" orient="horz" pos="624">
          <p15:clr>
            <a:srgbClr val="F26B43"/>
          </p15:clr>
        </p15:guide>
        <p15:guide id="11" orient="horz" pos="4104">
          <p15:clr>
            <a:srgbClr val="F26B43"/>
          </p15:clr>
        </p15:guide>
        <p15:guide id="12" orient="horz" pos="864">
          <p15:clr>
            <a:srgbClr val="F26B43"/>
          </p15:clr>
        </p15:guide>
        <p15:guide id="13" orient="horz" pos="360">
          <p15:clr>
            <a:srgbClr val="F26B43"/>
          </p15:clr>
        </p15:guide>
        <p15:guide id="14" orient="horz" pos="3936">
          <p15:clr>
            <a:srgbClr val="F26B43"/>
          </p15:clr>
        </p15:guide>
        <p15:guide id="15" pos="984">
          <p15:clr>
            <a:srgbClr val="F26B43"/>
          </p15:clr>
        </p15:guide>
        <p15:guide id="16" pos="5376">
          <p15:clr>
            <a:srgbClr val="F26B43"/>
          </p15:clr>
        </p15:guide>
        <p15:guide id="17" pos="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1443F-374D-4611-9698-9457ACEE6A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dirty="0"/>
              <a:t>Chapter 8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2AC69B-AEEF-4356-B125-132EC84D75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Communication and Networks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C6B62-B79A-4655-AC39-6838A1EF45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Computing Essentials 2023</a:t>
            </a:r>
          </a:p>
          <a:p>
            <a:r>
              <a:rPr lang="en-US" dirty="0"/>
              <a:t>O’Leary</a:t>
            </a:r>
          </a:p>
        </p:txBody>
      </p:sp>
      <p:pic>
        <p:nvPicPr>
          <p:cNvPr id="5" name="Picture 4" descr="Rendering of an upturned hand holding a globe shaped hologram with numerous technology related icons, with a city skyline in the background.">
            <a:extLst>
              <a:ext uri="{FF2B5EF4-FFF2-40B4-BE49-F238E27FC236}">
                <a16:creationId xmlns:a16="http://schemas.microsoft.com/office/drawing/2014/main" id="{F19F3D75-54AF-41A3-96F6-C02143A7E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722" y="1389701"/>
            <a:ext cx="4230991" cy="4974767"/>
          </a:xfrm>
          <a:prstGeom prst="rect">
            <a:avLst/>
          </a:prstGeom>
        </p:spPr>
      </p:pic>
      <p:sp>
        <p:nvSpPr>
          <p:cNvPr id="8" name="内容占位符 7">
            <a:extLst>
              <a:ext uri="{FF2B5EF4-FFF2-40B4-BE49-F238E27FC236}">
                <a16:creationId xmlns:a16="http://schemas.microsoft.com/office/drawing/2014/main" id="{E52945B3-563C-44F3-AD43-9F54FCFBFE1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677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Wireless 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10"/>
            <a:ext cx="3690620" cy="1141370"/>
          </a:xfrm>
        </p:spPr>
        <p:txBody>
          <a:bodyPr>
            <a:normAutofit/>
          </a:bodyPr>
          <a:lstStyle/>
          <a:p>
            <a:r>
              <a:rPr lang="en-US" sz="2000" dirty="0"/>
              <a:t>Cellular.</a:t>
            </a:r>
          </a:p>
          <a:p>
            <a:pPr lvl="1"/>
            <a:r>
              <a:rPr lang="en-US" sz="2000" dirty="0"/>
              <a:t>Use multiple antennae to communication.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342900" y="2548185"/>
            <a:ext cx="3690620" cy="1150055"/>
          </a:xfrm>
        </p:spPr>
        <p:txBody>
          <a:bodyPr>
            <a:normAutofit/>
          </a:bodyPr>
          <a:lstStyle/>
          <a:p>
            <a:r>
              <a:rPr lang="en-US" sz="2000" dirty="0"/>
              <a:t>Bluetooth (short-range).</a:t>
            </a:r>
          </a:p>
          <a:p>
            <a:pPr lvl="1"/>
            <a:r>
              <a:rPr lang="en-US" sz="2000" dirty="0"/>
              <a:t>Radio communication standard.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342900" y="3828345"/>
            <a:ext cx="3690620" cy="916375"/>
          </a:xfrm>
        </p:spPr>
        <p:txBody>
          <a:bodyPr>
            <a:normAutofit/>
          </a:bodyPr>
          <a:lstStyle/>
          <a:p>
            <a:r>
              <a:rPr lang="en-US" sz="2000" dirty="0"/>
              <a:t>Wi-Fi (wireless fidelity).</a:t>
            </a:r>
          </a:p>
          <a:p>
            <a:pPr lvl="1"/>
            <a:r>
              <a:rPr lang="en-US" sz="2000" dirty="0"/>
              <a:t>Uses high frequency radio.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342900" y="4874826"/>
            <a:ext cx="3690620" cy="1241494"/>
          </a:xfrm>
        </p:spPr>
        <p:txBody>
          <a:bodyPr>
            <a:normAutofit/>
          </a:bodyPr>
          <a:lstStyle/>
          <a:p>
            <a:r>
              <a:rPr lang="en-US" sz="2000" dirty="0"/>
              <a:t>Microwave.</a:t>
            </a:r>
          </a:p>
          <a:p>
            <a:pPr lvl="1"/>
            <a:r>
              <a:rPr lang="en-US" sz="2000" dirty="0"/>
              <a:t>Uses high frequency radio wave signals.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7"/>
          </p:nvPr>
        </p:nvSpPr>
        <p:spPr>
          <a:xfrm>
            <a:off x="4399280" y="1276712"/>
            <a:ext cx="4500880" cy="1141368"/>
          </a:xfrm>
        </p:spPr>
        <p:txBody>
          <a:bodyPr>
            <a:normAutofit/>
          </a:bodyPr>
          <a:lstStyle/>
          <a:p>
            <a:r>
              <a:rPr lang="en-US" sz="2000" dirty="0" err="1"/>
              <a:t>WiMax</a:t>
            </a:r>
            <a:r>
              <a:rPr lang="en-US" sz="2000" dirty="0"/>
              <a:t> (extends Wi-Fi).</a:t>
            </a:r>
          </a:p>
          <a:p>
            <a:pPr lvl="1"/>
            <a:r>
              <a:rPr lang="en-US" sz="2000" dirty="0"/>
              <a:t>New standard that uses microwave to extend </a:t>
            </a:r>
            <a:r>
              <a:rPr lang="en-US" sz="2000" dirty="0" err="1"/>
              <a:t>WiFi</a:t>
            </a:r>
            <a:r>
              <a:rPr lang="en-US" sz="2000" dirty="0"/>
              <a:t>.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8"/>
          </p:nvPr>
        </p:nvSpPr>
        <p:spPr>
          <a:xfrm>
            <a:off x="4399280" y="2548185"/>
            <a:ext cx="4500880" cy="1150055"/>
          </a:xfrm>
        </p:spPr>
        <p:txBody>
          <a:bodyPr>
            <a:normAutofit/>
          </a:bodyPr>
          <a:lstStyle/>
          <a:p>
            <a:r>
              <a:rPr lang="en-US" sz="2000" dirty="0"/>
              <a:t>Satellite.</a:t>
            </a:r>
          </a:p>
          <a:p>
            <a:pPr lvl="1"/>
            <a:r>
              <a:rPr lang="en-US" sz="2000" dirty="0"/>
              <a:t>Uses satellites as microwave relay stations.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9"/>
          </p:nvPr>
        </p:nvSpPr>
        <p:spPr>
          <a:xfrm>
            <a:off x="4399280" y="3828345"/>
            <a:ext cx="4500880" cy="1170375"/>
          </a:xfrm>
        </p:spPr>
        <p:txBody>
          <a:bodyPr>
            <a:normAutofit/>
          </a:bodyPr>
          <a:lstStyle/>
          <a:p>
            <a:r>
              <a:rPr lang="en-US" sz="2000" dirty="0"/>
              <a:t>G</a:t>
            </a:r>
            <a:r>
              <a:rPr lang="en-US" sz="100" dirty="0"/>
              <a:t> </a:t>
            </a:r>
            <a:r>
              <a:rPr lang="en-US" sz="2000" dirty="0"/>
              <a:t>P</a:t>
            </a:r>
            <a:r>
              <a:rPr lang="en-US" sz="100" dirty="0"/>
              <a:t> </a:t>
            </a:r>
            <a:r>
              <a:rPr lang="en-US" sz="2000" dirty="0"/>
              <a:t>S.</a:t>
            </a:r>
          </a:p>
          <a:p>
            <a:pPr lvl="1"/>
            <a:r>
              <a:rPr lang="en-US" sz="2000" dirty="0"/>
              <a:t>Determine geographic location of the devices.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20"/>
          </p:nvPr>
        </p:nvSpPr>
        <p:spPr>
          <a:xfrm>
            <a:off x="4399280" y="5128825"/>
            <a:ext cx="4500880" cy="1404055"/>
          </a:xfrm>
        </p:spPr>
        <p:txBody>
          <a:bodyPr>
            <a:noAutofit/>
          </a:bodyPr>
          <a:lstStyle/>
          <a:p>
            <a:r>
              <a:rPr lang="en-US" sz="2000" dirty="0"/>
              <a:t>Infrared.</a:t>
            </a:r>
          </a:p>
          <a:p>
            <a:pPr lvl="1"/>
            <a:r>
              <a:rPr lang="en-US" sz="2000" dirty="0"/>
              <a:t>Use infrared light wants to communication over short distances.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345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Connections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10"/>
            <a:ext cx="4808220" cy="2167530"/>
          </a:xfrm>
        </p:spPr>
        <p:txBody>
          <a:bodyPr>
            <a:normAutofit/>
          </a:bodyPr>
          <a:lstStyle/>
          <a:p>
            <a:r>
              <a:rPr lang="en-US" sz="1800" dirty="0"/>
              <a:t>Physical connection between sending and receiving device include.</a:t>
            </a:r>
          </a:p>
          <a:p>
            <a:r>
              <a:rPr lang="en-US" sz="1800" dirty="0"/>
              <a:t>Twisted pair cable: two pairs of copper wire twisted together.</a:t>
            </a:r>
          </a:p>
          <a:p>
            <a:pPr lvl="1"/>
            <a:r>
              <a:rPr lang="en-US" sz="1800" dirty="0"/>
              <a:t>Telephone lines.</a:t>
            </a:r>
          </a:p>
          <a:p>
            <a:pPr lvl="1"/>
            <a:r>
              <a:rPr lang="en-US" sz="1800" dirty="0"/>
              <a:t>Ethernet cables.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342900" y="3556001"/>
            <a:ext cx="4808220" cy="853439"/>
          </a:xfrm>
        </p:spPr>
        <p:txBody>
          <a:bodyPr>
            <a:normAutofit/>
          </a:bodyPr>
          <a:lstStyle/>
          <a:p>
            <a:r>
              <a:rPr lang="en-US" sz="1800" dirty="0"/>
              <a:t>Coaxial cable: single solid copper core.</a:t>
            </a:r>
          </a:p>
          <a:p>
            <a:pPr lvl="1"/>
            <a:r>
              <a:rPr lang="en-US" sz="1800" dirty="0"/>
              <a:t>Cable TV.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342900" y="4521201"/>
            <a:ext cx="4808220" cy="1343571"/>
          </a:xfrm>
        </p:spPr>
        <p:txBody>
          <a:bodyPr>
            <a:normAutofit/>
          </a:bodyPr>
          <a:lstStyle/>
          <a:p>
            <a:r>
              <a:rPr lang="en-US" sz="1800" dirty="0"/>
              <a:t>Fiber-optic cable: tiny glass tubes.</a:t>
            </a:r>
          </a:p>
          <a:p>
            <a:pPr lvl="1"/>
            <a:r>
              <a:rPr lang="en-US" sz="1800" dirty="0"/>
              <a:t>Faster and more reliable than coax.</a:t>
            </a:r>
          </a:p>
          <a:p>
            <a:pPr lvl="1"/>
            <a:r>
              <a:rPr lang="en-US" sz="1800" dirty="0"/>
              <a:t>Speeds as high as 1 </a:t>
            </a:r>
            <a:r>
              <a:rPr lang="en-US" sz="1800" dirty="0" err="1"/>
              <a:t>petabit</a:t>
            </a:r>
            <a:r>
              <a:rPr lang="en-US" sz="1800" dirty="0"/>
              <a:t> per second.</a:t>
            </a:r>
          </a:p>
        </p:txBody>
      </p:sp>
      <p:pic>
        <p:nvPicPr>
          <p:cNvPr id="15" name="Picture 14" descr="Blue ethernet cable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221" y="1276710"/>
            <a:ext cx="2286198" cy="1530229"/>
          </a:xfrm>
          <a:prstGeom prst="rect">
            <a:avLst/>
          </a:prstGeom>
        </p:spPr>
      </p:pic>
      <p:pic>
        <p:nvPicPr>
          <p:cNvPr id="16" name="Picture 15" descr="Black coaxial cable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221" y="3022555"/>
            <a:ext cx="2286198" cy="1066892"/>
          </a:xfrm>
          <a:prstGeom prst="rect">
            <a:avLst/>
          </a:prstGeom>
        </p:spPr>
      </p:pic>
      <p:pic>
        <p:nvPicPr>
          <p:cNvPr id="17" name="Picture 16" descr="Fiber optic cable.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9221" y="4497644"/>
            <a:ext cx="2286198" cy="1828959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Kamolrat</a:t>
            </a:r>
            <a:r>
              <a:rPr lang="en-US" dirty="0"/>
              <a:t>/</a:t>
            </a:r>
            <a:r>
              <a:rPr lang="en-US" dirty="0" err="1"/>
              <a:t>Shutterstock</a:t>
            </a:r>
            <a:r>
              <a:rPr lang="en-US" dirty="0"/>
              <a:t>; </a:t>
            </a:r>
            <a:r>
              <a:rPr lang="en-US" dirty="0" err="1"/>
              <a:t>Flegere</a:t>
            </a:r>
            <a:r>
              <a:rPr lang="en-US" dirty="0"/>
              <a:t>/</a:t>
            </a:r>
            <a:r>
              <a:rPr lang="en-US" dirty="0" err="1"/>
              <a:t>Shutterstock</a:t>
            </a:r>
            <a:r>
              <a:rPr lang="en-US" dirty="0"/>
              <a:t>; Hugh </a:t>
            </a:r>
            <a:r>
              <a:rPr lang="en-US" dirty="0" err="1"/>
              <a:t>Threlfall</a:t>
            </a:r>
            <a:r>
              <a:rPr lang="en-US" dirty="0"/>
              <a:t>/</a:t>
            </a:r>
            <a:r>
              <a:rPr lang="en-US" dirty="0" err="1"/>
              <a:t>Alamy</a:t>
            </a:r>
            <a:r>
              <a:rPr lang="en-US" dirty="0"/>
              <a:t> Stock Photo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154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Device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10"/>
            <a:ext cx="8458200" cy="1360850"/>
          </a:xfrm>
        </p:spPr>
        <p:txBody>
          <a:bodyPr>
            <a:normAutofit/>
          </a:bodyPr>
          <a:lstStyle/>
          <a:p>
            <a:r>
              <a:rPr lang="en-US" sz="2000" dirty="0"/>
              <a:t>Types of signals.</a:t>
            </a:r>
          </a:p>
          <a:p>
            <a:pPr lvl="1"/>
            <a:r>
              <a:rPr lang="en-US" sz="2000" dirty="0"/>
              <a:t>Analog (telephone).</a:t>
            </a:r>
          </a:p>
          <a:p>
            <a:pPr lvl="1"/>
            <a:r>
              <a:rPr lang="en-US" sz="2000" dirty="0"/>
              <a:t>Digital (computer).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342900" y="2807424"/>
            <a:ext cx="8458200" cy="1797827"/>
          </a:xfrm>
        </p:spPr>
        <p:txBody>
          <a:bodyPr>
            <a:normAutofit/>
          </a:bodyPr>
          <a:lstStyle/>
          <a:p>
            <a:r>
              <a:rPr lang="en-US" sz="2000" dirty="0"/>
              <a:t>Transfer rates.</a:t>
            </a:r>
          </a:p>
          <a:p>
            <a:pPr lvl="1"/>
            <a:r>
              <a:rPr lang="en-US" sz="2000" dirty="0"/>
              <a:t>Mbps – million bits per second.</a:t>
            </a:r>
          </a:p>
          <a:p>
            <a:pPr lvl="1"/>
            <a:r>
              <a:rPr lang="en-US" sz="2000" dirty="0" err="1"/>
              <a:t>Gbps</a:t>
            </a:r>
            <a:r>
              <a:rPr lang="en-US" sz="2000" dirty="0"/>
              <a:t> – billion bits per second.</a:t>
            </a:r>
          </a:p>
          <a:p>
            <a:pPr lvl="1"/>
            <a:r>
              <a:rPr lang="en-US" sz="2000" dirty="0" err="1"/>
              <a:t>Tbps</a:t>
            </a:r>
            <a:r>
              <a:rPr lang="en-US" sz="2000" dirty="0"/>
              <a:t> – trillion bits per second.</a:t>
            </a:r>
          </a:p>
        </p:txBody>
      </p:sp>
      <p:pic>
        <p:nvPicPr>
          <p:cNvPr id="8" name="Picture 7" descr="Diagrams of an analog data signal, which appears as a smooth wave line along a graph, and a digital data signal, appearing as rigid angles along graph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708" y="4707081"/>
            <a:ext cx="5846584" cy="1527693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r>
              <a:rPr lang="en-US" dirty="0"/>
              <a:t>Figure 8-9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585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10"/>
            <a:ext cx="8458200" cy="2231262"/>
          </a:xfrm>
        </p:spPr>
        <p:txBody>
          <a:bodyPr/>
          <a:lstStyle/>
          <a:p>
            <a:r>
              <a:rPr lang="en-US" dirty="0"/>
              <a:t>Modem – </a:t>
            </a:r>
            <a:r>
              <a:rPr lang="en-US" i="1" dirty="0"/>
              <a:t>modulator</a:t>
            </a:r>
            <a:r>
              <a:rPr lang="en-US" dirty="0"/>
              <a:t>-</a:t>
            </a:r>
            <a:r>
              <a:rPr lang="en-US" i="1" dirty="0"/>
              <a:t>demodulator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Modulation is the process of converting from digital to analog.</a:t>
            </a:r>
          </a:p>
          <a:p>
            <a:pPr lvl="1"/>
            <a:r>
              <a:rPr lang="en-US" dirty="0"/>
              <a:t>Demodulation is the process of converting from analog to digital.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342900" y="3730017"/>
            <a:ext cx="8458200" cy="2518383"/>
          </a:xfrm>
        </p:spPr>
        <p:txBody>
          <a:bodyPr/>
          <a:lstStyle/>
          <a:p>
            <a:r>
              <a:rPr lang="en-US" dirty="0"/>
              <a:t>Transfer rate.</a:t>
            </a:r>
          </a:p>
          <a:p>
            <a:pPr lvl="1"/>
            <a:r>
              <a:rPr lang="en-US" dirty="0"/>
              <a:t>Speed in which modems transfer data.</a:t>
            </a:r>
          </a:p>
          <a:p>
            <a:pPr lvl="1"/>
            <a:r>
              <a:rPr lang="en-US" dirty="0"/>
              <a:t>Usually measured in megabits per second (Mbps).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2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Modems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11"/>
            <a:ext cx="4495107" cy="1100730"/>
          </a:xfrm>
        </p:spPr>
        <p:txBody>
          <a:bodyPr>
            <a:normAutofit/>
          </a:bodyPr>
          <a:lstStyle/>
          <a:p>
            <a:r>
              <a:rPr lang="en-US" dirty="0"/>
              <a:t>Digital subscriber line (D</a:t>
            </a:r>
            <a:r>
              <a:rPr lang="en-US" sz="100" dirty="0"/>
              <a:t> </a:t>
            </a:r>
            <a:r>
              <a:rPr lang="en-US" dirty="0"/>
              <a:t>S</a:t>
            </a:r>
            <a:r>
              <a:rPr lang="en-US" sz="100" dirty="0"/>
              <a:t> </a:t>
            </a:r>
            <a:r>
              <a:rPr lang="en-US" dirty="0"/>
              <a:t>L).</a:t>
            </a:r>
          </a:p>
          <a:p>
            <a:pPr lvl="1"/>
            <a:r>
              <a:rPr lang="en-US" dirty="0"/>
              <a:t>High speed telephone lines.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342901" y="2599487"/>
            <a:ext cx="3564082" cy="1107989"/>
          </a:xfrm>
        </p:spPr>
        <p:txBody>
          <a:bodyPr>
            <a:normAutofit/>
          </a:bodyPr>
          <a:lstStyle/>
          <a:p>
            <a:r>
              <a:rPr lang="en-US" dirty="0"/>
              <a:t>Cable.</a:t>
            </a:r>
          </a:p>
          <a:p>
            <a:pPr lvl="1"/>
            <a:r>
              <a:rPr lang="en-US" dirty="0"/>
              <a:t>Uses coaxial cable.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342901" y="3929522"/>
            <a:ext cx="3746791" cy="1207742"/>
          </a:xfrm>
        </p:spPr>
        <p:txBody>
          <a:bodyPr>
            <a:normAutofit/>
          </a:bodyPr>
          <a:lstStyle/>
          <a:p>
            <a:r>
              <a:rPr lang="en-US" dirty="0"/>
              <a:t>Wireless.</a:t>
            </a:r>
          </a:p>
          <a:p>
            <a:pPr lvl="1"/>
            <a:r>
              <a:rPr lang="en-US" dirty="0"/>
              <a:t>Also known as W</a:t>
            </a:r>
            <a:r>
              <a:rPr lang="en-US" sz="100" dirty="0"/>
              <a:t> </a:t>
            </a:r>
            <a:r>
              <a:rPr lang="en-US" dirty="0" err="1"/>
              <a:t>W</a:t>
            </a:r>
            <a:r>
              <a:rPr lang="en-US" sz="100" dirty="0"/>
              <a:t> </a:t>
            </a:r>
            <a:r>
              <a:rPr lang="en-US" dirty="0"/>
              <a:t>A</a:t>
            </a:r>
            <a:r>
              <a:rPr lang="en-US" sz="100" dirty="0"/>
              <a:t> </a:t>
            </a:r>
            <a:r>
              <a:rPr lang="en-US" dirty="0"/>
              <a:t>N.</a:t>
            </a:r>
          </a:p>
        </p:txBody>
      </p:sp>
      <p:pic>
        <p:nvPicPr>
          <p:cNvPr id="15" name="Picture 14" descr="Available port connections on a modem device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915" y="1276711"/>
            <a:ext cx="2560542" cy="768163"/>
          </a:xfrm>
          <a:prstGeom prst="rect">
            <a:avLst/>
          </a:prstGeom>
        </p:spPr>
      </p:pic>
      <p:pic>
        <p:nvPicPr>
          <p:cNvPr id="16" name="Picture 15" descr="Wireless PC card component with connectors displayed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452" y="3153481"/>
            <a:ext cx="1961974" cy="2117158"/>
          </a:xfrm>
          <a:prstGeom prst="rect">
            <a:avLst/>
          </a:prstGeom>
        </p:spPr>
      </p:pic>
      <p:pic>
        <p:nvPicPr>
          <p:cNvPr id="17" name="Picture 16" descr="Stand up modem device.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186" y="2923355"/>
            <a:ext cx="2117158" cy="3220075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(left): </a:t>
            </a:r>
            <a:r>
              <a:rPr lang="en-US" dirty="0" err="1"/>
              <a:t>AlexLMX</a:t>
            </a:r>
            <a:r>
              <a:rPr lang="en-US" dirty="0"/>
              <a:t>/Getty Images; (middle): </a:t>
            </a:r>
            <a:r>
              <a:rPr lang="en-US" dirty="0" err="1"/>
              <a:t>iko</a:t>
            </a:r>
            <a:r>
              <a:rPr lang="en-US" dirty="0"/>
              <a:t>/</a:t>
            </a:r>
            <a:r>
              <a:rPr lang="en-US" dirty="0" err="1"/>
              <a:t>Shutterstock</a:t>
            </a:r>
            <a:r>
              <a:rPr lang="en-US" dirty="0"/>
              <a:t>; (right): Alex </a:t>
            </a:r>
            <a:r>
              <a:rPr lang="en-US" dirty="0" err="1"/>
              <a:t>Melnick</a:t>
            </a:r>
            <a:r>
              <a:rPr lang="en-US" dirty="0"/>
              <a:t>/</a:t>
            </a:r>
            <a:r>
              <a:rPr lang="en-US" dirty="0" err="1"/>
              <a:t>Shutterstock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417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10"/>
            <a:ext cx="3263900" cy="2848250"/>
          </a:xfrm>
        </p:spPr>
        <p:txBody>
          <a:bodyPr>
            <a:normAutofit/>
          </a:bodyPr>
          <a:lstStyle/>
          <a:p>
            <a:r>
              <a:rPr lang="en-US" sz="2200" dirty="0"/>
              <a:t>Leased lines.</a:t>
            </a:r>
          </a:p>
          <a:p>
            <a:r>
              <a:rPr lang="en-US" sz="2200" dirty="0"/>
              <a:t>T1 combined to form T3 and DS3.</a:t>
            </a:r>
          </a:p>
          <a:p>
            <a:r>
              <a:rPr lang="en-US" sz="2200" dirty="0"/>
              <a:t>Have been replaced by O</a:t>
            </a:r>
            <a:r>
              <a:rPr lang="en-US" sz="100" dirty="0"/>
              <a:t> </a:t>
            </a:r>
            <a:r>
              <a:rPr lang="en-US" sz="2200" dirty="0"/>
              <a:t>C lines.</a:t>
            </a:r>
          </a:p>
          <a:p>
            <a:pPr lvl="1"/>
            <a:r>
              <a:rPr lang="en-US" sz="2200" dirty="0"/>
              <a:t>Faster optical carrier lines.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342900" y="4347005"/>
            <a:ext cx="3263900" cy="1738835"/>
          </a:xfrm>
        </p:spPr>
        <p:txBody>
          <a:bodyPr>
            <a:normAutofit/>
          </a:bodyPr>
          <a:lstStyle/>
          <a:p>
            <a:r>
              <a:rPr lang="en-US" sz="2200" dirty="0"/>
              <a:t>Higher capacity.</a:t>
            </a:r>
          </a:p>
          <a:p>
            <a:pPr lvl="1"/>
            <a:r>
              <a:rPr lang="en-US" sz="2200" dirty="0"/>
              <a:t>Not affordable for individuals.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3738880" y="1276710"/>
            <a:ext cx="5062220" cy="5124090"/>
          </a:xfrm>
        </p:spPr>
        <p:txBody>
          <a:bodyPr>
            <a:noAutofit/>
          </a:bodyPr>
          <a:lstStyle/>
          <a:p>
            <a:r>
              <a:rPr lang="en-US" sz="2200" dirty="0"/>
              <a:t>Cellular service providers.</a:t>
            </a:r>
          </a:p>
          <a:p>
            <a:pPr lvl="1"/>
            <a:r>
              <a:rPr lang="en-US" sz="2200" dirty="0"/>
              <a:t>First Generation 1G, only voice.</a:t>
            </a:r>
          </a:p>
          <a:p>
            <a:pPr lvl="1"/>
            <a:r>
              <a:rPr lang="en-US" sz="2200" dirty="0"/>
              <a:t>Second Generation 2G, used radio signals and introduced texting.</a:t>
            </a:r>
          </a:p>
          <a:p>
            <a:pPr lvl="1"/>
            <a:r>
              <a:rPr lang="en-US" sz="2200" dirty="0"/>
              <a:t>Third Generation 3G, improved data speed, introduced Internet on phones.</a:t>
            </a:r>
          </a:p>
          <a:p>
            <a:pPr lvl="1"/>
            <a:r>
              <a:rPr lang="en-US" sz="2200" dirty="0"/>
              <a:t>Fourth Generation 4G, increased speed, streaming video and music.</a:t>
            </a:r>
          </a:p>
          <a:p>
            <a:pPr lvl="1"/>
            <a:r>
              <a:rPr lang="en-US" sz="2200" dirty="0"/>
              <a:t>Fifth Generation 5G, speeds approaching those of a home Internet connection.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151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Services - Individual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10"/>
            <a:ext cx="4086860" cy="1933850"/>
          </a:xfrm>
        </p:spPr>
        <p:txBody>
          <a:bodyPr>
            <a:normAutofit/>
          </a:bodyPr>
          <a:lstStyle/>
          <a:p>
            <a:r>
              <a:rPr lang="en-US" dirty="0"/>
              <a:t>Digital subscriber line (D</a:t>
            </a:r>
            <a:r>
              <a:rPr lang="en-US" sz="100" dirty="0"/>
              <a:t> </a:t>
            </a:r>
            <a:r>
              <a:rPr lang="en-US" dirty="0"/>
              <a:t>S</a:t>
            </a:r>
            <a:r>
              <a:rPr lang="en-US" sz="100" dirty="0"/>
              <a:t> </a:t>
            </a:r>
            <a:r>
              <a:rPr lang="en-US" dirty="0"/>
              <a:t>L).</a:t>
            </a:r>
          </a:p>
          <a:p>
            <a:pPr lvl="1"/>
            <a:r>
              <a:rPr lang="en-US" dirty="0"/>
              <a:t>Uses phone lines.</a:t>
            </a:r>
          </a:p>
          <a:p>
            <a:pPr lvl="1"/>
            <a:r>
              <a:rPr lang="en-US" dirty="0"/>
              <a:t>A</a:t>
            </a:r>
            <a:r>
              <a:rPr lang="en-US" sz="100" dirty="0"/>
              <a:t> </a:t>
            </a:r>
            <a:r>
              <a:rPr lang="en-US" dirty="0"/>
              <a:t>D</a:t>
            </a:r>
            <a:r>
              <a:rPr lang="en-US" sz="100" dirty="0"/>
              <a:t> </a:t>
            </a:r>
            <a:r>
              <a:rPr lang="en-US" dirty="0"/>
              <a:t>S</a:t>
            </a:r>
            <a:r>
              <a:rPr lang="en-US" sz="100" dirty="0"/>
              <a:t> </a:t>
            </a:r>
            <a:r>
              <a:rPr lang="en-US" dirty="0"/>
              <a:t>L is most widely used type of D</a:t>
            </a:r>
            <a:r>
              <a:rPr lang="en-US" sz="100" dirty="0"/>
              <a:t> </a:t>
            </a:r>
            <a:r>
              <a:rPr lang="en-US" dirty="0"/>
              <a:t>S</a:t>
            </a:r>
            <a:r>
              <a:rPr lang="en-US" sz="100" dirty="0"/>
              <a:t> </a:t>
            </a:r>
            <a:r>
              <a:rPr lang="en-US" dirty="0"/>
              <a:t>L.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342900" y="3432605"/>
            <a:ext cx="4086860" cy="2643075"/>
          </a:xfrm>
        </p:spPr>
        <p:txBody>
          <a:bodyPr>
            <a:normAutofit/>
          </a:bodyPr>
          <a:lstStyle/>
          <a:p>
            <a:r>
              <a:rPr lang="en-US" dirty="0"/>
              <a:t>Cable.</a:t>
            </a:r>
          </a:p>
          <a:p>
            <a:pPr lvl="1"/>
            <a:r>
              <a:rPr lang="en-US" dirty="0"/>
              <a:t>Uses existing TV cable.</a:t>
            </a:r>
          </a:p>
          <a:p>
            <a:pPr lvl="1"/>
            <a:r>
              <a:rPr lang="en-US" dirty="0"/>
              <a:t>Faster than D</a:t>
            </a:r>
            <a:r>
              <a:rPr lang="en-US" sz="100" dirty="0"/>
              <a:t> </a:t>
            </a:r>
            <a:r>
              <a:rPr lang="en-US" dirty="0"/>
              <a:t>S</a:t>
            </a:r>
            <a:r>
              <a:rPr lang="en-US" sz="100" dirty="0"/>
              <a:t> </a:t>
            </a:r>
            <a:r>
              <a:rPr lang="en-US" dirty="0"/>
              <a:t>L.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704080" y="1276710"/>
            <a:ext cx="4097020" cy="1557930"/>
          </a:xfrm>
        </p:spPr>
        <p:txBody>
          <a:bodyPr>
            <a:normAutofit/>
          </a:bodyPr>
          <a:lstStyle/>
          <a:p>
            <a:r>
              <a:rPr lang="en-US" dirty="0"/>
              <a:t>Fiber Optic Service (FiOS).</a:t>
            </a:r>
          </a:p>
          <a:p>
            <a:r>
              <a:rPr lang="en-US" dirty="0"/>
              <a:t>New technology.</a:t>
            </a:r>
          </a:p>
          <a:p>
            <a:pPr lvl="1"/>
            <a:r>
              <a:rPr lang="en-US" dirty="0"/>
              <a:t>Google and Verizon.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704080" y="3056684"/>
            <a:ext cx="4097020" cy="2815795"/>
          </a:xfrm>
        </p:spPr>
        <p:txBody>
          <a:bodyPr>
            <a:normAutofit/>
          </a:bodyPr>
          <a:lstStyle/>
          <a:p>
            <a:r>
              <a:rPr lang="en-US" dirty="0"/>
              <a:t>Satellite connection services.</a:t>
            </a:r>
          </a:p>
          <a:p>
            <a:pPr lvl="1"/>
            <a:r>
              <a:rPr lang="en-US" dirty="0"/>
              <a:t>Use almost anywhere.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05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IT Work for You ~ The Mobile Office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Can telecommute from anywhere.</a:t>
            </a:r>
          </a:p>
          <a:p>
            <a:r>
              <a:rPr lang="en-US" dirty="0"/>
              <a:t>Become a one-man workforce.</a:t>
            </a:r>
          </a:p>
          <a:p>
            <a:pPr lvl="1"/>
            <a:r>
              <a:rPr lang="en-US" dirty="0" err="1"/>
              <a:t>Mobie</a:t>
            </a:r>
            <a:r>
              <a:rPr lang="en-US" dirty="0"/>
              <a:t> Hotspot Device.</a:t>
            </a:r>
          </a:p>
          <a:p>
            <a:pPr lvl="1"/>
            <a:r>
              <a:rPr lang="en-US" dirty="0"/>
              <a:t>Personal Hotspot.</a:t>
            </a:r>
          </a:p>
          <a:p>
            <a:pPr lvl="1"/>
            <a:r>
              <a:rPr lang="en-US" dirty="0"/>
              <a:t>Public Wi-Fi.</a:t>
            </a:r>
          </a:p>
          <a:p>
            <a:pPr lvl="1"/>
            <a:r>
              <a:rPr lang="en-US" dirty="0"/>
              <a:t>Cloud Storage.</a:t>
            </a:r>
          </a:p>
          <a:p>
            <a:pPr lvl="1"/>
            <a:r>
              <a:rPr lang="en-US" dirty="0"/>
              <a:t>Videoconferencing.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175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 that Affect Data Transmission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10"/>
            <a:ext cx="8458200" cy="1568090"/>
          </a:xfrm>
        </p:spPr>
        <p:txBody>
          <a:bodyPr>
            <a:normAutofit/>
          </a:bodyPr>
          <a:lstStyle/>
          <a:p>
            <a:r>
              <a:rPr lang="en-US" sz="2200" dirty="0"/>
              <a:t>Bandwidth is how much information can move across the communication channel in a given amount of time.</a:t>
            </a:r>
          </a:p>
          <a:p>
            <a:pPr lvl="1"/>
            <a:r>
              <a:rPr lang="en-US" sz="2200" dirty="0"/>
              <a:t>Measurement of the width or capacity of the communication channel.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342900" y="2946401"/>
            <a:ext cx="8458200" cy="1869439"/>
          </a:xfrm>
        </p:spPr>
        <p:txBody>
          <a:bodyPr>
            <a:normAutofit/>
          </a:bodyPr>
          <a:lstStyle/>
          <a:p>
            <a:r>
              <a:rPr lang="en-US" sz="2200" dirty="0"/>
              <a:t>Categories of bandwidth.</a:t>
            </a:r>
          </a:p>
          <a:p>
            <a:r>
              <a:rPr lang="en-US" sz="2200" dirty="0" err="1"/>
              <a:t>Voiceband</a:t>
            </a:r>
            <a:r>
              <a:rPr lang="en-US" sz="2200" dirty="0"/>
              <a:t> (or low bandwidth) – standard telephone.</a:t>
            </a:r>
          </a:p>
          <a:p>
            <a:r>
              <a:rPr lang="en-US" sz="2200" dirty="0"/>
              <a:t>Medium band – leased lines for high-speed.</a:t>
            </a:r>
          </a:p>
          <a:p>
            <a:pPr lvl="1"/>
            <a:r>
              <a:rPr lang="en-US" sz="2200" dirty="0"/>
              <a:t>Mid-range computer and mainframes.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342900" y="4917441"/>
            <a:ext cx="8458200" cy="1463039"/>
          </a:xfrm>
        </p:spPr>
        <p:txBody>
          <a:bodyPr>
            <a:normAutofit/>
          </a:bodyPr>
          <a:lstStyle/>
          <a:p>
            <a:r>
              <a:rPr lang="en-US" sz="2200" dirty="0"/>
              <a:t>Broadband for D</a:t>
            </a:r>
            <a:r>
              <a:rPr lang="en-US" sz="100" dirty="0"/>
              <a:t> </a:t>
            </a:r>
            <a:r>
              <a:rPr lang="en-US" sz="2200" dirty="0"/>
              <a:t>S</a:t>
            </a:r>
            <a:r>
              <a:rPr lang="en-US" sz="100" dirty="0"/>
              <a:t> </a:t>
            </a:r>
            <a:r>
              <a:rPr lang="en-US" sz="2200" dirty="0"/>
              <a:t>L, cable, satellite connections to the Internet.</a:t>
            </a:r>
          </a:p>
          <a:p>
            <a:r>
              <a:rPr lang="en-US" sz="2200" dirty="0"/>
              <a:t>Baseband for individual connections for computers in close range.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091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09"/>
            <a:ext cx="8458200" cy="1242971"/>
          </a:xfrm>
        </p:spPr>
        <p:txBody>
          <a:bodyPr>
            <a:normAutofit/>
          </a:bodyPr>
          <a:lstStyle/>
          <a:p>
            <a:r>
              <a:rPr lang="en-US" sz="1800" dirty="0"/>
              <a:t>Communication rules for exchanging data between computers.</a:t>
            </a:r>
          </a:p>
          <a:p>
            <a:pPr lvl="1"/>
            <a:r>
              <a:rPr lang="en-US" sz="1800" dirty="0"/>
              <a:t>H</a:t>
            </a:r>
            <a:r>
              <a:rPr lang="en-US" sz="100" dirty="0"/>
              <a:t> </a:t>
            </a:r>
            <a:r>
              <a:rPr lang="en-US" sz="1800" dirty="0"/>
              <a:t>T</a:t>
            </a:r>
            <a:r>
              <a:rPr lang="en-US" sz="100" dirty="0"/>
              <a:t> </a:t>
            </a:r>
            <a:r>
              <a:rPr lang="en-US" sz="1800" dirty="0" err="1"/>
              <a:t>T</a:t>
            </a:r>
            <a:r>
              <a:rPr lang="en-US" sz="100" dirty="0"/>
              <a:t> </a:t>
            </a:r>
            <a:r>
              <a:rPr lang="en-US" sz="1800" dirty="0"/>
              <a:t>P</a:t>
            </a:r>
            <a:r>
              <a:rPr lang="en-US" sz="100" dirty="0"/>
              <a:t> </a:t>
            </a:r>
            <a:r>
              <a:rPr lang="en-US" sz="1800" dirty="0"/>
              <a:t>S – Hypertext Transfer Protocol Secure.</a:t>
            </a:r>
          </a:p>
          <a:p>
            <a:pPr lvl="1"/>
            <a:r>
              <a:rPr lang="en-US" sz="1800" dirty="0"/>
              <a:t>Widely used to protect the transfer of sensitive data.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342900" y="2651760"/>
            <a:ext cx="8458200" cy="1960880"/>
          </a:xfrm>
        </p:spPr>
        <p:txBody>
          <a:bodyPr>
            <a:normAutofit/>
          </a:bodyPr>
          <a:lstStyle/>
          <a:p>
            <a:r>
              <a:rPr lang="en-US" sz="1800" dirty="0"/>
              <a:t>T</a:t>
            </a:r>
            <a:r>
              <a:rPr lang="en-US" sz="100" dirty="0"/>
              <a:t> </a:t>
            </a:r>
            <a:r>
              <a:rPr lang="en-US" sz="1800" dirty="0"/>
              <a:t>C</a:t>
            </a:r>
            <a:r>
              <a:rPr lang="en-US" sz="100" dirty="0"/>
              <a:t> </a:t>
            </a:r>
            <a:r>
              <a:rPr lang="en-US" sz="1800" dirty="0"/>
              <a:t>P/I</a:t>
            </a:r>
            <a:r>
              <a:rPr lang="en-US" sz="100" dirty="0"/>
              <a:t> </a:t>
            </a:r>
            <a:r>
              <a:rPr lang="en-US" sz="1800" dirty="0"/>
              <a:t>P (Transmission control protocol/Internet protocol).</a:t>
            </a:r>
          </a:p>
          <a:p>
            <a:pPr lvl="1"/>
            <a:r>
              <a:rPr lang="en-US" sz="1800" dirty="0"/>
              <a:t>Each computer is identified with unique I</a:t>
            </a:r>
            <a:r>
              <a:rPr lang="en-US" sz="100" dirty="0"/>
              <a:t> </a:t>
            </a:r>
            <a:r>
              <a:rPr lang="en-US" sz="1800" dirty="0"/>
              <a:t>P (Internet Protocol) address.</a:t>
            </a:r>
          </a:p>
          <a:p>
            <a:pPr lvl="1"/>
            <a:r>
              <a:rPr lang="en-US" sz="1800" dirty="0"/>
              <a:t>D</a:t>
            </a:r>
            <a:r>
              <a:rPr lang="en-US" sz="100" dirty="0"/>
              <a:t> </a:t>
            </a:r>
            <a:r>
              <a:rPr lang="en-US" sz="1800" dirty="0"/>
              <a:t>N</a:t>
            </a:r>
            <a:r>
              <a:rPr lang="en-US" sz="100" dirty="0"/>
              <a:t> </a:t>
            </a:r>
            <a:r>
              <a:rPr lang="en-US" sz="1800" dirty="0"/>
              <a:t>S – Domain name service resolves I</a:t>
            </a:r>
            <a:r>
              <a:rPr lang="en-US" sz="100" dirty="0"/>
              <a:t> </a:t>
            </a:r>
            <a:r>
              <a:rPr lang="en-US" sz="1800" dirty="0"/>
              <a:t>P addresses to names.</a:t>
            </a:r>
          </a:p>
          <a:p>
            <a:pPr lvl="1"/>
            <a:r>
              <a:rPr lang="en-US" sz="1800" dirty="0" err="1"/>
              <a:t>Packetization</a:t>
            </a:r>
            <a:r>
              <a:rPr lang="en-US" sz="1800" dirty="0"/>
              <a:t> – information broken down into small parts (packets)  and then reassembled.</a:t>
            </a:r>
          </a:p>
        </p:txBody>
      </p:sp>
      <p:pic>
        <p:nvPicPr>
          <p:cNvPr id="8" name="Picture 7" descr="Diagram shows a URL being sent to a DNS server where the text based address is converted to a numeric IP address for use on the Internet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185" y="4633910"/>
            <a:ext cx="4584589" cy="1639966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r>
              <a:rPr lang="en-US" dirty="0" err="1"/>
              <a:t>Gravvi</a:t>
            </a:r>
            <a:r>
              <a:rPr lang="en-US" dirty="0"/>
              <a:t>/</a:t>
            </a:r>
            <a:r>
              <a:rPr lang="en-US" dirty="0" err="1"/>
              <a:t>Shutterstock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816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09"/>
            <a:ext cx="8458200" cy="5276491"/>
          </a:xfrm>
        </p:spPr>
        <p:txBody>
          <a:bodyPr>
            <a:noAutofit/>
          </a:bodyPr>
          <a:lstStyle/>
          <a:p>
            <a:pPr marL="402336" indent="-402336">
              <a:buFont typeface="+mj-lt"/>
              <a:buAutoNum type="arabicPeriod"/>
            </a:pPr>
            <a:r>
              <a:rPr lang="en-US" sz="2000" dirty="0"/>
              <a:t>Explain connectivity, the wireless revolution, and communication systems.</a:t>
            </a:r>
          </a:p>
          <a:p>
            <a:pPr marL="402336" indent="-402336">
              <a:buFont typeface="+mj-lt"/>
              <a:buAutoNum type="arabicPeriod"/>
            </a:pPr>
            <a:r>
              <a:rPr lang="en-US" sz="2000" dirty="0"/>
              <a:t>Describe physical and wireless communications channels.</a:t>
            </a:r>
          </a:p>
          <a:p>
            <a:pPr marL="402336" indent="-402336">
              <a:buFont typeface="+mj-lt"/>
              <a:buAutoNum type="arabicPeriod"/>
            </a:pPr>
            <a:r>
              <a:rPr lang="en-US" sz="2000" dirty="0"/>
              <a:t>Differentiate between connection devices and services, including dial-up, DSL, satellite, and cellular.</a:t>
            </a:r>
          </a:p>
          <a:p>
            <a:pPr marL="402336" indent="-402336">
              <a:buFont typeface="+mj-lt"/>
              <a:buAutoNum type="arabicPeriod"/>
            </a:pPr>
            <a:r>
              <a:rPr lang="en-US" sz="2000" dirty="0"/>
              <a:t>Describe data transmission factors, including bandwidth and protocols.</a:t>
            </a:r>
          </a:p>
          <a:p>
            <a:pPr marL="402336" indent="-402336">
              <a:buFont typeface="+mj-lt"/>
              <a:buAutoNum type="arabicPeriod"/>
            </a:pPr>
            <a:r>
              <a:rPr lang="en-US" sz="2000" dirty="0"/>
              <a:t>Define networks and key network terminology, including network interface cards and network operating systems.</a:t>
            </a:r>
          </a:p>
          <a:p>
            <a:pPr marL="402336" indent="-402336">
              <a:buFont typeface="+mj-lt"/>
              <a:buAutoNum type="arabicPeriod"/>
            </a:pPr>
            <a:r>
              <a:rPr lang="en-US" sz="2000" dirty="0"/>
              <a:t>Describe different types of networks, including local, home, wireless, personal, metropolitan, and wide area networks.</a:t>
            </a:r>
          </a:p>
          <a:p>
            <a:pPr marL="402336" indent="-402336">
              <a:buFont typeface="+mj-lt"/>
              <a:buAutoNum type="arabicPeriod"/>
            </a:pPr>
            <a:r>
              <a:rPr lang="en-US" sz="2000" dirty="0"/>
              <a:t>Describe network architectures, including topologies and strategies.</a:t>
            </a:r>
          </a:p>
          <a:p>
            <a:pPr marL="402336" indent="-402336">
              <a:buFont typeface="+mj-lt"/>
              <a:buAutoNum type="arabicPeriod"/>
            </a:pPr>
            <a:r>
              <a:rPr lang="en-US" sz="2000" dirty="0"/>
              <a:t>Explain the organization issues related to Internet technologies and network security.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996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09"/>
            <a:ext cx="2715260" cy="4971691"/>
          </a:xfrm>
        </p:spPr>
        <p:txBody>
          <a:bodyPr/>
          <a:lstStyle/>
          <a:p>
            <a:r>
              <a:rPr lang="en-US" dirty="0"/>
              <a:t>A communication system that connects two or more computers so they can exchange information and share resources.</a:t>
            </a:r>
          </a:p>
        </p:txBody>
      </p:sp>
      <p:pic>
        <p:nvPicPr>
          <p:cNvPr id="7" name="Picture 6" descr="Diagram of a computer network shows numerous client computers, or nodes, connected to switches and routers, which then connect to servers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734" y="1276709"/>
            <a:ext cx="5328366" cy="4785775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Gravvi</a:t>
            </a:r>
            <a:r>
              <a:rPr lang="en-US" dirty="0"/>
              <a:t>/</a:t>
            </a:r>
            <a:r>
              <a:rPr lang="en-US" dirty="0" err="1"/>
              <a:t>Shutterstock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832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10"/>
            <a:ext cx="3771900" cy="734970"/>
          </a:xfrm>
        </p:spPr>
        <p:txBody>
          <a:bodyPr>
            <a:normAutofit/>
          </a:bodyPr>
          <a:lstStyle/>
          <a:p>
            <a:r>
              <a:rPr lang="en-US" sz="1600" dirty="0"/>
              <a:t>Nodes.</a:t>
            </a:r>
          </a:p>
          <a:p>
            <a:pPr lvl="1"/>
            <a:r>
              <a:rPr lang="en-US" sz="1600" dirty="0"/>
              <a:t>Any device connected to a network.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342900" y="2143760"/>
            <a:ext cx="3771900" cy="1046480"/>
          </a:xfrm>
        </p:spPr>
        <p:txBody>
          <a:bodyPr>
            <a:normAutofit/>
          </a:bodyPr>
          <a:lstStyle/>
          <a:p>
            <a:r>
              <a:rPr lang="en-US" sz="1600" dirty="0"/>
              <a:t>Client.</a:t>
            </a:r>
          </a:p>
          <a:p>
            <a:pPr lvl="1"/>
            <a:r>
              <a:rPr lang="en-US" sz="1600" dirty="0"/>
              <a:t>A node that requests and uses resources from other nodes.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342900" y="3322320"/>
            <a:ext cx="3771900" cy="1005840"/>
          </a:xfrm>
        </p:spPr>
        <p:txBody>
          <a:bodyPr>
            <a:normAutofit/>
          </a:bodyPr>
          <a:lstStyle/>
          <a:p>
            <a:r>
              <a:rPr lang="en-US" sz="1600" dirty="0"/>
              <a:t>Server.</a:t>
            </a:r>
          </a:p>
          <a:p>
            <a:pPr lvl="1"/>
            <a:r>
              <a:rPr lang="en-US" sz="1600" dirty="0"/>
              <a:t>A node that shares resources with other nodes.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342900" y="4460240"/>
            <a:ext cx="3771900" cy="975360"/>
          </a:xfrm>
        </p:spPr>
        <p:txBody>
          <a:bodyPr>
            <a:normAutofit/>
          </a:bodyPr>
          <a:lstStyle/>
          <a:p>
            <a:r>
              <a:rPr lang="en-US" sz="1600" dirty="0"/>
              <a:t>Directory Server.</a:t>
            </a:r>
          </a:p>
          <a:p>
            <a:pPr lvl="1"/>
            <a:r>
              <a:rPr lang="en-US" sz="1600" dirty="0"/>
              <a:t>Specialized server that managers resources.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7"/>
          </p:nvPr>
        </p:nvSpPr>
        <p:spPr>
          <a:xfrm>
            <a:off x="342900" y="5567680"/>
            <a:ext cx="3771900" cy="985520"/>
          </a:xfrm>
        </p:spPr>
        <p:txBody>
          <a:bodyPr>
            <a:normAutofit/>
          </a:bodyPr>
          <a:lstStyle/>
          <a:p>
            <a:r>
              <a:rPr lang="en-US" sz="1600" dirty="0"/>
              <a:t>Host.</a:t>
            </a:r>
          </a:p>
          <a:p>
            <a:pPr lvl="1"/>
            <a:r>
              <a:rPr lang="en-US" sz="1600" dirty="0"/>
              <a:t>Computer system that can be accessed over a network.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8"/>
          </p:nvPr>
        </p:nvSpPr>
        <p:spPr>
          <a:xfrm>
            <a:off x="4267200" y="1276710"/>
            <a:ext cx="4533900" cy="734970"/>
          </a:xfrm>
        </p:spPr>
        <p:txBody>
          <a:bodyPr>
            <a:normAutofit/>
          </a:bodyPr>
          <a:lstStyle/>
          <a:p>
            <a:r>
              <a:rPr lang="en-US" sz="1600" dirty="0"/>
              <a:t>Router.</a:t>
            </a:r>
          </a:p>
          <a:p>
            <a:pPr lvl="1"/>
            <a:r>
              <a:rPr lang="en-US" sz="1600" dirty="0"/>
              <a:t>Node that forwards or routes data packets.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9"/>
          </p:nvPr>
        </p:nvSpPr>
        <p:spPr>
          <a:xfrm>
            <a:off x="4196080" y="2143760"/>
            <a:ext cx="4605020" cy="1046480"/>
          </a:xfrm>
        </p:spPr>
        <p:txBody>
          <a:bodyPr>
            <a:normAutofit/>
          </a:bodyPr>
          <a:lstStyle/>
          <a:p>
            <a:r>
              <a:rPr lang="en-US" sz="1600" dirty="0"/>
              <a:t>Switch.</a:t>
            </a:r>
          </a:p>
          <a:p>
            <a:pPr lvl="1"/>
            <a:r>
              <a:rPr lang="en-US" sz="1600" dirty="0"/>
              <a:t>Central node that coordinates the flow of data.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20"/>
          </p:nvPr>
        </p:nvSpPr>
        <p:spPr>
          <a:xfrm>
            <a:off x="4267200" y="3295251"/>
            <a:ext cx="4533900" cy="984084"/>
          </a:xfrm>
        </p:spPr>
        <p:txBody>
          <a:bodyPr>
            <a:normAutofit/>
          </a:bodyPr>
          <a:lstStyle/>
          <a:p>
            <a:r>
              <a:rPr lang="en-US" sz="1600" dirty="0"/>
              <a:t>Network Interface Cards (N</a:t>
            </a:r>
            <a:r>
              <a:rPr lang="en-US" sz="100" dirty="0"/>
              <a:t>  </a:t>
            </a:r>
            <a:r>
              <a:rPr lang="en-US" sz="1600" dirty="0"/>
              <a:t>I</a:t>
            </a:r>
            <a:r>
              <a:rPr lang="en-US" sz="100" dirty="0"/>
              <a:t> </a:t>
            </a:r>
            <a:r>
              <a:rPr lang="en-US" sz="1600" dirty="0"/>
              <a:t>C).</a:t>
            </a:r>
          </a:p>
          <a:p>
            <a:pPr lvl="1"/>
            <a:r>
              <a:rPr lang="en-US" sz="1600" dirty="0"/>
              <a:t>Expansion card that connects a computer to a network.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21"/>
          </p:nvPr>
        </p:nvSpPr>
        <p:spPr>
          <a:xfrm>
            <a:off x="4267200" y="4384347"/>
            <a:ext cx="4533900" cy="959814"/>
          </a:xfrm>
        </p:spPr>
        <p:txBody>
          <a:bodyPr>
            <a:normAutofit/>
          </a:bodyPr>
          <a:lstStyle/>
          <a:p>
            <a:r>
              <a:rPr lang="en-US" sz="1600" dirty="0"/>
              <a:t>Network Operating System.</a:t>
            </a:r>
          </a:p>
          <a:p>
            <a:pPr lvl="1"/>
            <a:r>
              <a:rPr lang="en-US" sz="1600" dirty="0"/>
              <a:t>Control activities of all computers on the network.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2"/>
          </p:nvPr>
        </p:nvSpPr>
        <p:spPr>
          <a:xfrm>
            <a:off x="4267200" y="5449174"/>
            <a:ext cx="4533900" cy="1104026"/>
          </a:xfrm>
        </p:spPr>
        <p:txBody>
          <a:bodyPr>
            <a:normAutofit/>
          </a:bodyPr>
          <a:lstStyle/>
          <a:p>
            <a:r>
              <a:rPr lang="en-US" sz="1600" dirty="0"/>
              <a:t>Network Administrator.</a:t>
            </a:r>
          </a:p>
          <a:p>
            <a:pPr lvl="1"/>
            <a:r>
              <a:rPr lang="en-US" sz="1600" dirty="0"/>
              <a:t>Computer specialists responsible for network operations.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347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Types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30C5594-ABF4-455E-BCE9-8CF12D5A93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010124"/>
              </p:ext>
            </p:extLst>
          </p:nvPr>
        </p:nvGraphicFramePr>
        <p:xfrm>
          <a:off x="342900" y="1397001"/>
          <a:ext cx="8458200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6400">
                  <a:extLst>
                    <a:ext uri="{9D8B030D-6E8A-4147-A177-3AD203B41FA5}">
                      <a16:colId xmlns:a16="http://schemas.microsoft.com/office/drawing/2014/main" val="303518387"/>
                    </a:ext>
                  </a:extLst>
                </a:gridCol>
                <a:gridCol w="7491800">
                  <a:extLst>
                    <a:ext uri="{9D8B030D-6E8A-4147-A177-3AD203B41FA5}">
                      <a16:colId xmlns:a16="http://schemas.microsoft.com/office/drawing/2014/main" val="2180312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491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Local area network; located within close proximity.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055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Local area network for home use; typically wireless.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835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Wireless local area network; all communication passes through an access point.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3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Personal area network; connects digital devices , such as P</a:t>
                      </a:r>
                      <a:r>
                        <a:rPr lang="en-US" sz="100" dirty="0"/>
                        <a:t> </a:t>
                      </a:r>
                      <a:r>
                        <a:rPr lang="en-US" dirty="0"/>
                        <a:t>D</a:t>
                      </a:r>
                      <a:r>
                        <a:rPr lang="en-US" sz="100" dirty="0"/>
                        <a:t> </a:t>
                      </a:r>
                      <a:r>
                        <a:rPr lang="en-US" dirty="0"/>
                        <a:t>As.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351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Metropolitan area network; typically spans cities with coverage up to 100 miles.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664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Wide area network for countrywide or worldwide coverage.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871868"/>
                  </a:ext>
                </a:extLst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156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09"/>
            <a:ext cx="8458200" cy="1883051"/>
          </a:xfrm>
        </p:spPr>
        <p:txBody>
          <a:bodyPr/>
          <a:lstStyle/>
          <a:p>
            <a:r>
              <a:rPr lang="en-US" dirty="0"/>
              <a:t>How the network is arranged and how its resources are shared.</a:t>
            </a:r>
          </a:p>
          <a:p>
            <a:r>
              <a:rPr lang="en-US" dirty="0"/>
              <a:t>Network Topology.</a:t>
            </a:r>
          </a:p>
          <a:p>
            <a:pPr lvl="1"/>
            <a:r>
              <a:rPr lang="en-US" dirty="0"/>
              <a:t>Physical arrangement of the network.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342900" y="3329624"/>
            <a:ext cx="8458200" cy="1442074"/>
          </a:xfrm>
        </p:spPr>
        <p:txBody>
          <a:bodyPr/>
          <a:lstStyle/>
          <a:p>
            <a:r>
              <a:rPr lang="en-US" dirty="0"/>
              <a:t>Network Strategy.</a:t>
            </a:r>
          </a:p>
          <a:p>
            <a:pPr lvl="1"/>
            <a:r>
              <a:rPr lang="en-US" dirty="0"/>
              <a:t>How the information and resources are shared.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483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Ring Network</a:t>
            </a:r>
          </a:p>
        </p:txBody>
      </p:sp>
      <p:pic>
        <p:nvPicPr>
          <p:cNvPr id="7" name="Picture 6" descr="Diagram of computers linked in a circular formation, creating a ring network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182" y="1481138"/>
            <a:ext cx="5029636" cy="4383404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Gravvi</a:t>
            </a:r>
            <a:r>
              <a:rPr lang="en-US" dirty="0"/>
              <a:t>/</a:t>
            </a:r>
            <a:r>
              <a:rPr lang="en-US" dirty="0" err="1"/>
              <a:t>Shutterstock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070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 Network</a:t>
            </a:r>
          </a:p>
        </p:txBody>
      </p:sp>
      <p:pic>
        <p:nvPicPr>
          <p:cNvPr id="7" name="Picture 6" descr="Star network configuration shows several computers connected to a central switch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182" y="1371109"/>
            <a:ext cx="5029636" cy="4810161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Gravvi</a:t>
            </a:r>
            <a:r>
              <a:rPr lang="en-US" dirty="0"/>
              <a:t>/</a:t>
            </a:r>
            <a:r>
              <a:rPr lang="en-US" dirty="0" err="1"/>
              <a:t>Shutterstock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6958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Network</a:t>
            </a:r>
          </a:p>
        </p:txBody>
      </p:sp>
      <p:pic>
        <p:nvPicPr>
          <p:cNvPr id="7" name="Picture 6" descr="Tree Network shown as diagram of computers organized in hierarchy with one at the top, connected to two below, which each connect to computers below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700" y="1511994"/>
            <a:ext cx="5532600" cy="4191363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Gravvi</a:t>
            </a:r>
            <a:r>
              <a:rPr lang="en-US" dirty="0"/>
              <a:t>/</a:t>
            </a:r>
            <a:r>
              <a:rPr lang="en-US" dirty="0" err="1"/>
              <a:t>Shutterstock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052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Network</a:t>
            </a:r>
          </a:p>
        </p:txBody>
      </p:sp>
      <p:pic>
        <p:nvPicPr>
          <p:cNvPr id="7" name="Picture 6" descr="Mesh Network shown as diagram of computers connected to each other in a random pattern to allow data to reroute when issues occur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700" y="1568035"/>
            <a:ext cx="5532600" cy="372193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Gravvi</a:t>
            </a:r>
            <a:r>
              <a:rPr lang="en-US" dirty="0"/>
              <a:t>/</a:t>
            </a:r>
            <a:r>
              <a:rPr lang="en-US" dirty="0" err="1"/>
              <a:t>Shutterstock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347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10"/>
            <a:ext cx="3497580" cy="2452010"/>
          </a:xfrm>
        </p:spPr>
        <p:txBody>
          <a:bodyPr>
            <a:normAutofit/>
          </a:bodyPr>
          <a:lstStyle/>
          <a:p>
            <a:r>
              <a:rPr lang="en-US" sz="2200" dirty="0"/>
              <a:t>Client/Server Network.</a:t>
            </a:r>
          </a:p>
          <a:p>
            <a:pPr lvl="1"/>
            <a:r>
              <a:rPr lang="en-US" sz="2200" dirty="0"/>
              <a:t>Central computers coordinate and supply services to other nodes on the network.</a:t>
            </a:r>
          </a:p>
          <a:p>
            <a:pPr lvl="1"/>
            <a:r>
              <a:rPr lang="en-US" sz="2200" dirty="0"/>
              <a:t>Server provides access.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342900" y="3850640"/>
            <a:ext cx="3497580" cy="2313677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Peer-to-Peer (P2P) Network.</a:t>
            </a:r>
          </a:p>
          <a:p>
            <a:pPr lvl="1"/>
            <a:r>
              <a:rPr lang="en-US" sz="2200" dirty="0"/>
              <a:t>All nodes have equal authority.</a:t>
            </a:r>
          </a:p>
          <a:p>
            <a:pPr lvl="1"/>
            <a:r>
              <a:rPr lang="en-US" sz="2200" dirty="0"/>
              <a:t>Can act as both client and server.</a:t>
            </a:r>
          </a:p>
        </p:txBody>
      </p:sp>
      <p:pic>
        <p:nvPicPr>
          <p:cNvPr id="8" name="Picture 7" descr="Diagram shows a client server network where a client computer is connected to a server, which then connects to other clients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449" y="2174995"/>
            <a:ext cx="4651651" cy="301168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71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09"/>
            <a:ext cx="8458200" cy="2350411"/>
          </a:xfrm>
        </p:spPr>
        <p:txBody>
          <a:bodyPr/>
          <a:lstStyle/>
          <a:p>
            <a:r>
              <a:rPr lang="en-US" dirty="0"/>
              <a:t>Internet technologies support effective communication within and between organizations.</a:t>
            </a:r>
          </a:p>
          <a:p>
            <a:r>
              <a:rPr lang="en-US" dirty="0"/>
              <a:t>Intranet.</a:t>
            </a:r>
          </a:p>
          <a:p>
            <a:pPr lvl="1"/>
            <a:r>
              <a:rPr lang="en-US" dirty="0"/>
              <a:t>Private network within an organization.</a:t>
            </a:r>
          </a:p>
          <a:p>
            <a:pPr lvl="1"/>
            <a:r>
              <a:rPr lang="en-US" dirty="0"/>
              <a:t>Works like the Internet.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342900" y="3796983"/>
            <a:ext cx="8458200" cy="2451417"/>
          </a:xfrm>
        </p:spPr>
        <p:txBody>
          <a:bodyPr/>
          <a:lstStyle/>
          <a:p>
            <a:r>
              <a:rPr lang="en-US" dirty="0"/>
              <a:t>Extranet.</a:t>
            </a:r>
          </a:p>
          <a:p>
            <a:pPr lvl="1"/>
            <a:r>
              <a:rPr lang="en-US" dirty="0"/>
              <a:t>Private network that connects more than one organization.</a:t>
            </a:r>
          </a:p>
          <a:p>
            <a:pPr lvl="1"/>
            <a:r>
              <a:rPr lang="en-US" dirty="0"/>
              <a:t>Works like the Internet, but provides suppliers and other trusted partners with limited access to the organization’s networks.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695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09"/>
            <a:ext cx="4025900" cy="4603829"/>
          </a:xfrm>
        </p:spPr>
        <p:txBody>
          <a:bodyPr/>
          <a:lstStyle/>
          <a:p>
            <a:r>
              <a:rPr lang="en-US" dirty="0"/>
              <a:t>We live in a truly connected society.</a:t>
            </a:r>
          </a:p>
          <a:p>
            <a:r>
              <a:rPr lang="en-US" dirty="0"/>
              <a:t>Increased connectivity potentially means increased productivity, especially in business.</a:t>
            </a:r>
          </a:p>
          <a:p>
            <a:r>
              <a:rPr lang="en-US" dirty="0"/>
              <a:t>You will learn more about the concept of connectivity and the impact of the wireless revolution in this chapter.</a:t>
            </a:r>
          </a:p>
        </p:txBody>
      </p:sp>
      <p:pic>
        <p:nvPicPr>
          <p:cNvPr id="7" name="Picture 6" descr="Man holding tablet device standing next to server towers in a data center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596" y="1962785"/>
            <a:ext cx="4230991" cy="293243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IS2009-06/</a:t>
            </a:r>
            <a:r>
              <a:rPr lang="en-US" dirty="0" err="1"/>
              <a:t>Cultura</a:t>
            </a:r>
            <a:r>
              <a:rPr lang="en-US" dirty="0"/>
              <a:t> Creative (RF)/</a:t>
            </a:r>
            <a:r>
              <a:rPr lang="en-US" dirty="0" err="1"/>
              <a:t>Alamy</a:t>
            </a:r>
            <a:r>
              <a:rPr lang="en-US" dirty="0"/>
              <a:t> Stock Photo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0149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10"/>
            <a:ext cx="8458200" cy="2177690"/>
          </a:xfrm>
        </p:spPr>
        <p:txBody>
          <a:bodyPr>
            <a:normAutofit/>
          </a:bodyPr>
          <a:lstStyle/>
          <a:p>
            <a:r>
              <a:rPr lang="en-US" sz="2000" dirty="0"/>
              <a:t>Commonly used technologies to ensure network security.</a:t>
            </a:r>
          </a:p>
          <a:p>
            <a:r>
              <a:rPr lang="en-US" sz="2000" dirty="0"/>
              <a:t>Firewall.</a:t>
            </a:r>
          </a:p>
          <a:p>
            <a:pPr lvl="1"/>
            <a:r>
              <a:rPr lang="en-US" sz="2000" dirty="0"/>
              <a:t>Hardware and software that controls access to network.</a:t>
            </a:r>
          </a:p>
          <a:p>
            <a:pPr lvl="1"/>
            <a:r>
              <a:rPr lang="en-US" sz="2000" dirty="0"/>
              <a:t>Proxy server provides pass-through access.</a:t>
            </a:r>
          </a:p>
          <a:p>
            <a:pPr lvl="1"/>
            <a:r>
              <a:rPr lang="en-US" sz="2000" dirty="0"/>
              <a:t>Protects against external threats.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342900" y="3545840"/>
            <a:ext cx="8458200" cy="1341120"/>
          </a:xfrm>
        </p:spPr>
        <p:txBody>
          <a:bodyPr>
            <a:normAutofit/>
          </a:bodyPr>
          <a:lstStyle/>
          <a:p>
            <a:r>
              <a:rPr lang="en-US" sz="2000" dirty="0"/>
              <a:t>Intrusion detection system (I</a:t>
            </a:r>
            <a:r>
              <a:rPr lang="en-US" sz="100" dirty="0"/>
              <a:t> </a:t>
            </a:r>
            <a:r>
              <a:rPr lang="en-US" sz="2000" dirty="0"/>
              <a:t>D</a:t>
            </a:r>
            <a:r>
              <a:rPr lang="en-US" sz="100" dirty="0"/>
              <a:t> </a:t>
            </a:r>
            <a:r>
              <a:rPr lang="en-US" sz="2000" dirty="0"/>
              <a:t>S).</a:t>
            </a:r>
          </a:p>
          <a:p>
            <a:pPr lvl="1"/>
            <a:r>
              <a:rPr lang="en-US" sz="2000" dirty="0"/>
              <a:t>Works with firewall to protect organization's network.</a:t>
            </a:r>
          </a:p>
          <a:p>
            <a:pPr lvl="1"/>
            <a:r>
              <a:rPr lang="en-US" sz="2000" dirty="0"/>
              <a:t>Analyzes all incoming and outgoing network traffic.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342900" y="4978400"/>
            <a:ext cx="8458200" cy="1452880"/>
          </a:xfrm>
        </p:spPr>
        <p:txBody>
          <a:bodyPr>
            <a:normAutofit/>
          </a:bodyPr>
          <a:lstStyle/>
          <a:p>
            <a:r>
              <a:rPr lang="en-US" sz="2000" dirty="0"/>
              <a:t>Virtual private network (V</a:t>
            </a:r>
            <a:r>
              <a:rPr lang="en-US" sz="100" dirty="0"/>
              <a:t> </a:t>
            </a:r>
            <a:r>
              <a:rPr lang="en-US" sz="2000" dirty="0"/>
              <a:t>P</a:t>
            </a:r>
            <a:r>
              <a:rPr lang="en-US" sz="100" dirty="0"/>
              <a:t> </a:t>
            </a:r>
            <a:r>
              <a:rPr lang="en-US" sz="2000" dirty="0"/>
              <a:t>N).</a:t>
            </a:r>
          </a:p>
          <a:p>
            <a:pPr lvl="1"/>
            <a:r>
              <a:rPr lang="en-US" sz="2000" dirty="0"/>
              <a:t>Creates a secure private network connection between your computer and the organization.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9632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Security Graphic</a:t>
            </a:r>
          </a:p>
        </p:txBody>
      </p:sp>
      <p:pic>
        <p:nvPicPr>
          <p:cNvPr id="7" name="Picture 6" descr="Diagram of the Earth with network infrastructure creating organizational intranets connected through an extranet through firewalls and proxy servers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867" y="1381839"/>
            <a:ext cx="5648266" cy="471226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Gravvi</a:t>
            </a:r>
            <a:r>
              <a:rPr lang="en-US" dirty="0"/>
              <a:t>/</a:t>
            </a:r>
            <a:r>
              <a:rPr lang="en-US" dirty="0" err="1"/>
              <a:t>Shutterstock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3833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Careers in I</a:t>
            </a:r>
            <a:r>
              <a:rPr lang="en-US" sz="100" dirty="0"/>
              <a:t> </a:t>
            </a:r>
            <a:r>
              <a:rPr lang="en-US" dirty="0"/>
              <a:t>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Network Administrator.</a:t>
            </a:r>
          </a:p>
          <a:p>
            <a:pPr lvl="1"/>
            <a:r>
              <a:rPr lang="en-US" dirty="0"/>
              <a:t>Manages a company’s LAN and WAN networks.</a:t>
            </a:r>
          </a:p>
          <a:p>
            <a:pPr lvl="1"/>
            <a:r>
              <a:rPr lang="en-US" dirty="0"/>
              <a:t>Maintains networking hardware and software, diagnosing and repairing problems that arise.</a:t>
            </a:r>
          </a:p>
          <a:p>
            <a:pPr lvl="1"/>
            <a:r>
              <a:rPr lang="en-US" dirty="0"/>
              <a:t>Candidates usually have a bachelor’s or associate’s degree in computer science, computer technology or information systems.</a:t>
            </a:r>
          </a:p>
          <a:p>
            <a:pPr lvl="1"/>
            <a:r>
              <a:rPr lang="en-US" dirty="0"/>
              <a:t>Practical networking experience.</a:t>
            </a:r>
          </a:p>
          <a:p>
            <a:pPr lvl="1"/>
            <a:r>
              <a:rPr lang="en-US" dirty="0"/>
              <a:t>Annual salary is typically between $43,000 and $84,000.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0113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to the Future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09"/>
            <a:ext cx="3233420" cy="4971691"/>
          </a:xfrm>
        </p:spPr>
        <p:txBody>
          <a:bodyPr/>
          <a:lstStyle/>
          <a:p>
            <a:r>
              <a:rPr lang="en-US" dirty="0"/>
              <a:t>Telepresence.</a:t>
            </a:r>
          </a:p>
          <a:p>
            <a:pPr lvl="1"/>
            <a:r>
              <a:rPr lang="en-US" dirty="0"/>
              <a:t>Seeks to create the illusion that you are actually at a remote location.</a:t>
            </a:r>
          </a:p>
          <a:p>
            <a:pPr lvl="1"/>
            <a:r>
              <a:rPr lang="en-US" dirty="0"/>
              <a:t>Early implementations mainly focus on an extension of video-conferencing.</a:t>
            </a:r>
          </a:p>
        </p:txBody>
      </p:sp>
      <p:pic>
        <p:nvPicPr>
          <p:cNvPr id="7" name="Picture 6" descr="Woman standing at large window facing a city skyline at night while using hands to select large linear hologram shapes appearing on the pane of glass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236" y="2124343"/>
            <a:ext cx="4980864" cy="2609314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Egor</a:t>
            </a:r>
            <a:r>
              <a:rPr lang="en-US" dirty="0"/>
              <a:t> </a:t>
            </a:r>
            <a:r>
              <a:rPr lang="en-US" dirty="0" err="1"/>
              <a:t>Kotenko</a:t>
            </a:r>
            <a:r>
              <a:rPr lang="en-US" dirty="0"/>
              <a:t>/123RF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1033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Ended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09"/>
            <a:ext cx="8458200" cy="5164731"/>
          </a:xfrm>
        </p:spPr>
        <p:txBody>
          <a:bodyPr>
            <a:normAutofit fontScale="92500"/>
          </a:bodyPr>
          <a:lstStyle/>
          <a:p>
            <a:pPr marL="402336" indent="-402336">
              <a:lnSpc>
                <a:spcPct val="110000"/>
              </a:lnSpc>
              <a:buFont typeface="+mj-lt"/>
              <a:buAutoNum type="arabicPeriod"/>
            </a:pPr>
            <a:r>
              <a:rPr lang="en-US" sz="1600" dirty="0"/>
              <a:t>Define communications including connectivity, the wireless revolution, and communication systems.</a:t>
            </a:r>
          </a:p>
          <a:p>
            <a:pPr marL="402336" indent="-402336">
              <a:lnSpc>
                <a:spcPct val="110000"/>
              </a:lnSpc>
              <a:buFont typeface="+mj-lt"/>
              <a:buAutoNum type="arabicPeriod"/>
            </a:pPr>
            <a:r>
              <a:rPr lang="en-US" sz="1600" dirty="0"/>
              <a:t>Discuss communication channels, including physical connections and wireless connections.</a:t>
            </a:r>
          </a:p>
          <a:p>
            <a:pPr marL="402336" indent="-402336">
              <a:lnSpc>
                <a:spcPct val="110000"/>
              </a:lnSpc>
              <a:buFont typeface="+mj-lt"/>
              <a:buAutoNum type="arabicPeriod"/>
            </a:pPr>
            <a:r>
              <a:rPr lang="en-US" sz="1600" dirty="0"/>
              <a:t>Discuss connection devices including modems (D</a:t>
            </a:r>
            <a:r>
              <a:rPr lang="en-US" sz="100" dirty="0"/>
              <a:t> </a:t>
            </a:r>
            <a:r>
              <a:rPr lang="en-US" sz="1600" dirty="0"/>
              <a:t>S</a:t>
            </a:r>
            <a:r>
              <a:rPr lang="en-US" sz="100" dirty="0"/>
              <a:t> </a:t>
            </a:r>
            <a:r>
              <a:rPr lang="en-US" sz="1600" dirty="0"/>
              <a:t>L, cable, and wireless modems) and connection services (D</a:t>
            </a:r>
            <a:r>
              <a:rPr lang="en-US" sz="100" dirty="0"/>
              <a:t> </a:t>
            </a:r>
            <a:r>
              <a:rPr lang="en-US" sz="1600" dirty="0"/>
              <a:t>S</a:t>
            </a:r>
            <a:r>
              <a:rPr lang="en-US" sz="100" dirty="0"/>
              <a:t> </a:t>
            </a:r>
            <a:r>
              <a:rPr lang="en-US" sz="1600" dirty="0"/>
              <a:t>L, A</a:t>
            </a:r>
            <a:r>
              <a:rPr lang="en-US" sz="100" dirty="0"/>
              <a:t> </a:t>
            </a:r>
            <a:r>
              <a:rPr lang="en-US" sz="1600" dirty="0"/>
              <a:t>D</a:t>
            </a:r>
            <a:r>
              <a:rPr lang="en-US" sz="100" dirty="0"/>
              <a:t> </a:t>
            </a:r>
            <a:r>
              <a:rPr lang="en-US" sz="1600" dirty="0"/>
              <a:t>S</a:t>
            </a:r>
            <a:r>
              <a:rPr lang="en-US" sz="100" dirty="0"/>
              <a:t> </a:t>
            </a:r>
            <a:r>
              <a:rPr lang="en-US" sz="1600" dirty="0"/>
              <a:t>L, cable, satellite, and cellular connection services).</a:t>
            </a:r>
          </a:p>
          <a:p>
            <a:pPr marL="402336" indent="-402336">
              <a:lnSpc>
                <a:spcPct val="110000"/>
              </a:lnSpc>
              <a:buFont typeface="+mj-lt"/>
              <a:buAutoNum type="arabicPeriod"/>
            </a:pPr>
            <a:r>
              <a:rPr lang="en-US" sz="1600" dirty="0"/>
              <a:t>Discuss data transmission including bandwidths (</a:t>
            </a:r>
            <a:r>
              <a:rPr lang="en-US" sz="1600" dirty="0" err="1"/>
              <a:t>voiceband</a:t>
            </a:r>
            <a:r>
              <a:rPr lang="en-US" sz="1600" dirty="0"/>
              <a:t>, medium band, broadband, and baseband) as well as protocols (IP addresses, domain name servers, and </a:t>
            </a:r>
            <a:r>
              <a:rPr lang="en-US" sz="1600" dirty="0" err="1"/>
              <a:t>packetization</a:t>
            </a:r>
            <a:r>
              <a:rPr lang="en-US" sz="1600" dirty="0"/>
              <a:t>).</a:t>
            </a:r>
          </a:p>
          <a:p>
            <a:pPr marL="402336" indent="-402336">
              <a:buFont typeface="+mj-lt"/>
              <a:buAutoNum type="arabicPeriod"/>
            </a:pPr>
            <a:r>
              <a:rPr lang="en-US" sz="1600" dirty="0"/>
              <a:t>Discuss networks by identifying and defining specialized terms that describe computer networks.</a:t>
            </a:r>
          </a:p>
          <a:p>
            <a:pPr marL="402336" indent="-402336">
              <a:lnSpc>
                <a:spcPct val="110000"/>
              </a:lnSpc>
              <a:buFont typeface="+mj-lt"/>
              <a:buAutoNum type="arabicPeriod"/>
            </a:pPr>
            <a:r>
              <a:rPr lang="en-US" sz="1600" dirty="0"/>
              <a:t>Discuss network types including local area, home, wireless, personal, metropolitan, and wide area networks.</a:t>
            </a:r>
          </a:p>
          <a:p>
            <a:pPr marL="402336" indent="-402336">
              <a:lnSpc>
                <a:spcPct val="110000"/>
              </a:lnSpc>
              <a:buFont typeface="+mj-lt"/>
              <a:buAutoNum type="arabicPeriod"/>
            </a:pPr>
            <a:r>
              <a:rPr lang="en-US" sz="1600" dirty="0"/>
              <a:t>Define network architecture including topologies (bus, ring, star, tree, and mesh) and strategies (client/server and peer-to-peer).</a:t>
            </a:r>
          </a:p>
          <a:p>
            <a:pPr marL="402336" indent="-402336">
              <a:lnSpc>
                <a:spcPct val="110000"/>
              </a:lnSpc>
              <a:buFont typeface="+mj-lt"/>
              <a:buAutoNum type="arabicPeriod"/>
            </a:pPr>
            <a:r>
              <a:rPr lang="en-US" sz="1600" dirty="0"/>
              <a:t>Discuss organization networks including Internet technologies (intranets and extranets) and network security (firewalls, proxy servers, intrusion detection systems, and virtual private networks).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7937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F92C4D4-C867-4E2F-BF62-33A518B42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Main Content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AE7BB7-8AAC-4997-A2E0-E359554D78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83129" y="6551618"/>
            <a:ext cx="9277005" cy="232133"/>
          </a:xfrm>
        </p:spPr>
        <p:txBody>
          <a:bodyPr/>
          <a:lstStyle/>
          <a:p>
            <a:pPr algn="ctr"/>
            <a:r>
              <a:rPr lang="en-US" sz="1200" noProof="1">
                <a:latin typeface="Arial" panose="020B0604020202020204" pitchFamily="34" charset="0"/>
                <a:cs typeface="Arial" panose="020B0604020202020204" pitchFamily="34" charset="0"/>
              </a:rPr>
              <a:t>© McGraw Hill LLC. All rights reserved. No reproduction or distribution without the prior written consent of McGraw Hill LLC.</a:t>
            </a:r>
          </a:p>
        </p:txBody>
      </p:sp>
    </p:spTree>
    <p:extLst>
      <p:ext uri="{BB962C8B-B14F-4D97-AF65-F5344CB8AC3E}">
        <p14:creationId xmlns:p14="http://schemas.microsoft.com/office/powerpoint/2010/main" val="1080484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Computer communications is the process of sharing data, programs, and information between two or more computers.</a:t>
            </a:r>
          </a:p>
          <a:p>
            <a:r>
              <a:rPr lang="en-US" dirty="0"/>
              <a:t>Numerous applications depend on communication systems, including.</a:t>
            </a:r>
          </a:p>
          <a:p>
            <a:pPr lvl="1"/>
            <a:r>
              <a:rPr lang="en-US" dirty="0"/>
              <a:t>Texting.</a:t>
            </a:r>
          </a:p>
          <a:p>
            <a:pPr lvl="1"/>
            <a:r>
              <a:rPr lang="en-US" dirty="0"/>
              <a:t>E-mail.</a:t>
            </a:r>
          </a:p>
          <a:p>
            <a:pPr lvl="1"/>
            <a:r>
              <a:rPr lang="en-US" dirty="0"/>
              <a:t>Videoconferencing.</a:t>
            </a:r>
          </a:p>
          <a:p>
            <a:pPr lvl="1"/>
            <a:r>
              <a:rPr lang="en-US" dirty="0"/>
              <a:t>Electronic commerce.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709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10"/>
            <a:ext cx="4198620" cy="4878028"/>
          </a:xfrm>
        </p:spPr>
        <p:txBody>
          <a:bodyPr>
            <a:normAutofit/>
          </a:bodyPr>
          <a:lstStyle/>
          <a:p>
            <a:r>
              <a:rPr lang="en-US" sz="2000" dirty="0"/>
              <a:t>Connectivity uses computer networks to link people and resources.</a:t>
            </a:r>
          </a:p>
          <a:p>
            <a:r>
              <a:rPr lang="en-US" sz="2000" dirty="0"/>
              <a:t>Connects your personal computer to other computers and resources on a network and the Internet.</a:t>
            </a:r>
          </a:p>
          <a:p>
            <a:r>
              <a:rPr lang="en-US" sz="2000" dirty="0"/>
              <a:t>The Wireless Revolution.</a:t>
            </a:r>
          </a:p>
          <a:p>
            <a:pPr lvl="1"/>
            <a:r>
              <a:rPr lang="en-US" sz="2000" dirty="0"/>
              <a:t>Single most dramatic change in connectivity since the development of the Internet.</a:t>
            </a:r>
          </a:p>
          <a:p>
            <a:pPr lvl="1"/>
            <a:r>
              <a:rPr lang="en-US" sz="2000" dirty="0"/>
              <a:t>Allows individuals to connect to the Internet and share information from almost anywhere in the world.</a:t>
            </a:r>
          </a:p>
        </p:txBody>
      </p:sp>
      <p:pic>
        <p:nvPicPr>
          <p:cNvPr id="7" name="Picture 6" descr="A group of people standing side by side, using different types of mobile devices including laptops, tablets. and phones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279" y="1276709"/>
            <a:ext cx="3619121" cy="2372104"/>
          </a:xfrm>
          <a:prstGeom prst="rect">
            <a:avLst/>
          </a:prstGeom>
        </p:spPr>
      </p:pic>
      <p:pic>
        <p:nvPicPr>
          <p:cNvPr id="9" name="Picture 8" descr="Red starburst shape displaying the phrase The Revolution is just beginning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1927" y="3803366"/>
            <a:ext cx="3532762" cy="247234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fotoinfot</a:t>
            </a:r>
            <a:r>
              <a:rPr lang="en-US" dirty="0"/>
              <a:t>/</a:t>
            </a:r>
            <a:r>
              <a:rPr lang="en-US" dirty="0" err="1"/>
              <a:t>Shutterstock</a:t>
            </a:r>
            <a:r>
              <a:rPr lang="en-US" dirty="0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148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09"/>
            <a:ext cx="8458200" cy="856891"/>
          </a:xfrm>
        </p:spPr>
        <p:txBody>
          <a:bodyPr/>
          <a:lstStyle/>
          <a:p>
            <a:r>
              <a:rPr lang="en-US" dirty="0"/>
              <a:t>Electronic systems that transmit data from one location to another.</a:t>
            </a:r>
          </a:p>
        </p:txBody>
      </p:sp>
      <p:pic>
        <p:nvPicPr>
          <p:cNvPr id="7" name="Picture 6" descr="Basic elements of a communication system show transfer of data packets between sending and receiving devices through a communication channel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85" y="2684158"/>
            <a:ext cx="8663167" cy="2627604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Figure 8-2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834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Elements of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10"/>
            <a:ext cx="8458200" cy="978810"/>
          </a:xfrm>
        </p:spPr>
        <p:txBody>
          <a:bodyPr/>
          <a:lstStyle/>
          <a:p>
            <a:r>
              <a:rPr lang="en-US" dirty="0"/>
              <a:t>Sending and receiving devices.</a:t>
            </a:r>
          </a:p>
          <a:p>
            <a:pPr lvl="1"/>
            <a:r>
              <a:rPr lang="en-US" dirty="0"/>
              <a:t>Computer or a specialized communication device.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342900" y="2367280"/>
            <a:ext cx="8458200" cy="1036320"/>
          </a:xfrm>
        </p:spPr>
        <p:txBody>
          <a:bodyPr/>
          <a:lstStyle/>
          <a:p>
            <a:r>
              <a:rPr lang="en-US" dirty="0"/>
              <a:t>Connection devices.</a:t>
            </a:r>
          </a:p>
          <a:p>
            <a:pPr lvl="1"/>
            <a:r>
              <a:rPr lang="en-US" dirty="0"/>
              <a:t>Interface between sending and receiving device.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342900" y="3515360"/>
            <a:ext cx="8458200" cy="965200"/>
          </a:xfrm>
        </p:spPr>
        <p:txBody>
          <a:bodyPr/>
          <a:lstStyle/>
          <a:p>
            <a:r>
              <a:rPr lang="en-US" dirty="0"/>
              <a:t>Data transmission specifications.</a:t>
            </a:r>
          </a:p>
          <a:p>
            <a:pPr lvl="1"/>
            <a:r>
              <a:rPr lang="en-US" dirty="0"/>
              <a:t>Rules and procedures that coordinate the devices.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342900" y="4592320"/>
            <a:ext cx="8458200" cy="1788160"/>
          </a:xfrm>
        </p:spPr>
        <p:txBody>
          <a:bodyPr/>
          <a:lstStyle/>
          <a:p>
            <a:r>
              <a:rPr lang="en-US" dirty="0"/>
              <a:t>Communication channel.</a:t>
            </a:r>
          </a:p>
          <a:p>
            <a:pPr lvl="1"/>
            <a:r>
              <a:rPr lang="en-US" dirty="0"/>
              <a:t>Carries the message.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40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Channels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1"/>
            <a:r>
              <a:rPr lang="en-US" dirty="0"/>
              <a:t>Physical Connections using wire or cable.</a:t>
            </a:r>
          </a:p>
          <a:p>
            <a:pPr lvl="1"/>
            <a:r>
              <a:rPr lang="en-US" dirty="0"/>
              <a:t>Wireless Connections.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462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Connections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09"/>
            <a:ext cx="8458200" cy="1212491"/>
          </a:xfrm>
        </p:spPr>
        <p:txBody>
          <a:bodyPr/>
          <a:lstStyle/>
          <a:p>
            <a:r>
              <a:rPr lang="en-US" dirty="0"/>
              <a:t>Wireless connections do not use a solid substance to connect; uses the air itself. Most use radio waves to communicate.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A868D3-DA43-463E-9DF0-7706119F4E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628608"/>
              </p:ext>
            </p:extLst>
          </p:nvPr>
        </p:nvGraphicFramePr>
        <p:xfrm>
          <a:off x="2829951" y="2711244"/>
          <a:ext cx="348409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945">
                  <a:extLst>
                    <a:ext uri="{9D8B030D-6E8A-4147-A177-3AD203B41FA5}">
                      <a16:colId xmlns:a16="http://schemas.microsoft.com/office/drawing/2014/main" val="475250234"/>
                    </a:ext>
                  </a:extLst>
                </a:gridCol>
                <a:gridCol w="2110153">
                  <a:extLst>
                    <a:ext uri="{9D8B030D-6E8A-4147-A177-3AD203B41FA5}">
                      <a16:colId xmlns:a16="http://schemas.microsoft.com/office/drawing/2014/main" val="35941524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Standard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Speed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125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802.11g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 </a:t>
                      </a:r>
                      <a:r>
                        <a:rPr lang="en-US" dirty="0" err="1"/>
                        <a:t>mps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207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802.11n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600 </a:t>
                      </a:r>
                      <a:r>
                        <a:rPr lang="en-US" dirty="0" err="1"/>
                        <a:t>mps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990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802.11ac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 </a:t>
                      </a:r>
                      <a:r>
                        <a:rPr lang="en-US" dirty="0" err="1"/>
                        <a:t>Gbps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583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802.11ax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10.5 </a:t>
                      </a:r>
                      <a:r>
                        <a:rPr lang="en-US" dirty="0" err="1"/>
                        <a:t>Gbps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936637"/>
                  </a:ext>
                </a:extLst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326805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 Master">
  <a:themeElements>
    <a:clrScheme name="MHE PPT Theme Colors 06 15 1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21A23"/>
      </a:accent1>
      <a:accent2>
        <a:srgbClr val="FFB600"/>
      </a:accent2>
      <a:accent3>
        <a:srgbClr val="625D9C"/>
      </a:accent3>
      <a:accent4>
        <a:srgbClr val="AF1858"/>
      </a:accent4>
      <a:accent5>
        <a:srgbClr val="692146"/>
      </a:accent5>
      <a:accent6>
        <a:srgbClr val="EC7700"/>
      </a:accent6>
      <a:hlink>
        <a:srgbClr val="625D9C"/>
      </a:hlink>
      <a:folHlink>
        <a:srgbClr val="373A3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21D45154-5908-4760-96C7-F0E2BCA85E9B}" vid="{E7BC6287-1E57-46F8-B46D-CC0ECE7CEE8E}"/>
    </a:ext>
  </a:extLst>
</a:theme>
</file>

<file path=ppt/theme/theme2.xml><?xml version="1.0" encoding="utf-8"?>
<a:theme xmlns:a="http://schemas.openxmlformats.org/drawingml/2006/main" name="MainContentSlideMaster">
  <a:themeElements>
    <a:clrScheme name="Custom 3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21A23"/>
      </a:accent1>
      <a:accent2>
        <a:srgbClr val="FFB600"/>
      </a:accent2>
      <a:accent3>
        <a:srgbClr val="625D9C"/>
      </a:accent3>
      <a:accent4>
        <a:srgbClr val="AF1858"/>
      </a:accent4>
      <a:accent5>
        <a:srgbClr val="692146"/>
      </a:accent5>
      <a:accent6>
        <a:srgbClr val="EC7700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21D45154-5908-4760-96C7-F0E2BCA85E9B}" vid="{B9FDA032-B3B1-4FDF-8A44-9303BC60C76A}"/>
    </a:ext>
  </a:extLst>
</a:theme>
</file>

<file path=ppt/theme/theme3.xml><?xml version="1.0" encoding="utf-8"?>
<a:theme xmlns:a="http://schemas.openxmlformats.org/drawingml/2006/main" name="ClosingMaster">
  <a:themeElements>
    <a:clrScheme name="MHE PPT Theme Colors 06 15 1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21A23"/>
      </a:accent1>
      <a:accent2>
        <a:srgbClr val="FFB600"/>
      </a:accent2>
      <a:accent3>
        <a:srgbClr val="625D9C"/>
      </a:accent3>
      <a:accent4>
        <a:srgbClr val="AF1858"/>
      </a:accent4>
      <a:accent5>
        <a:srgbClr val="692146"/>
      </a:accent5>
      <a:accent6>
        <a:srgbClr val="EC7700"/>
      </a:accent6>
      <a:hlink>
        <a:srgbClr val="625D9C"/>
      </a:hlink>
      <a:folHlink>
        <a:srgbClr val="373A3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21D45154-5908-4760-96C7-F0E2BCA85E9B}" vid="{AD8FA8EE-38E3-45B4-B8A8-91E7376F22D2}"/>
    </a:ext>
  </a:extLst>
</a:theme>
</file>

<file path=ppt/theme/theme4.xml><?xml version="1.0" encoding="utf-8"?>
<a:theme xmlns:a="http://schemas.openxmlformats.org/drawingml/2006/main" name="DividerSlideMaster">
  <a:themeElements>
    <a:clrScheme name="MHE PPT Theme Colors 06 15 1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21A23"/>
      </a:accent1>
      <a:accent2>
        <a:srgbClr val="FFB600"/>
      </a:accent2>
      <a:accent3>
        <a:srgbClr val="625D9C"/>
      </a:accent3>
      <a:accent4>
        <a:srgbClr val="AF1858"/>
      </a:accent4>
      <a:accent5>
        <a:srgbClr val="692146"/>
      </a:accent5>
      <a:accent6>
        <a:srgbClr val="EC7700"/>
      </a:accent6>
      <a:hlink>
        <a:srgbClr val="625D9C"/>
      </a:hlink>
      <a:folHlink>
        <a:srgbClr val="373A3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21D45154-5908-4760-96C7-F0E2BCA85E9B}" vid="{59A53402-BF8D-4356-9B02-35501F8B049D}"/>
    </a:ext>
  </a:extLst>
</a:theme>
</file>

<file path=ppt/theme/theme5.xml><?xml version="1.0" encoding="utf-8"?>
<a:theme xmlns:a="http://schemas.openxmlformats.org/drawingml/2006/main" name="ImageDescriptionAppendixSlideMaster">
  <a:themeElements>
    <a:clrScheme name="Custom 30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21A23"/>
      </a:accent1>
      <a:accent2>
        <a:srgbClr val="FFB600"/>
      </a:accent2>
      <a:accent3>
        <a:srgbClr val="625D9C"/>
      </a:accent3>
      <a:accent4>
        <a:srgbClr val="AF1858"/>
      </a:accent4>
      <a:accent5>
        <a:srgbClr val="692146"/>
      </a:accent5>
      <a:accent6>
        <a:srgbClr val="EC7700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21D45154-5908-4760-96C7-F0E2BCA85E9B}" vid="{002D0E3A-676D-4160-97AC-45FBF1A959A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MHHE_Generic Accessible PPT Template_Editorial_v11_2020</Template>
  <TotalTime>1539</TotalTime>
  <Words>4368</Words>
  <Application>Microsoft Office PowerPoint</Application>
  <PresentationFormat>全屏显示(4:3)</PresentationFormat>
  <Paragraphs>525</Paragraphs>
  <Slides>35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35</vt:i4>
      </vt:variant>
    </vt:vector>
  </HeadingPairs>
  <TitlesOfParts>
    <vt:vector size="44" baseType="lpstr">
      <vt:lpstr>黑体</vt:lpstr>
      <vt:lpstr>Arial</vt:lpstr>
      <vt:lpstr>Calibri</vt:lpstr>
      <vt:lpstr>Times New Roman</vt:lpstr>
      <vt:lpstr>Title Slides Master</vt:lpstr>
      <vt:lpstr>MainContentSlideMaster</vt:lpstr>
      <vt:lpstr>ClosingMaster</vt:lpstr>
      <vt:lpstr>DividerSlideMaster</vt:lpstr>
      <vt:lpstr>ImageDescriptionAppendixSlideMaster</vt:lpstr>
      <vt:lpstr>Chapter 8</vt:lpstr>
      <vt:lpstr>Learning Objectives</vt:lpstr>
      <vt:lpstr>Introduction</vt:lpstr>
      <vt:lpstr>Communication</vt:lpstr>
      <vt:lpstr>Connectivity</vt:lpstr>
      <vt:lpstr>Communication Systems</vt:lpstr>
      <vt:lpstr>Basic Elements of Communication</vt:lpstr>
      <vt:lpstr>Communication Channels</vt:lpstr>
      <vt:lpstr>Wireless Connections</vt:lpstr>
      <vt:lpstr>Primary Wireless Technology</vt:lpstr>
      <vt:lpstr>Physical Connections</vt:lpstr>
      <vt:lpstr>Connection Device Signals</vt:lpstr>
      <vt:lpstr>Connection Devices</vt:lpstr>
      <vt:lpstr>Types of Modems</vt:lpstr>
      <vt:lpstr>Connection Services</vt:lpstr>
      <vt:lpstr>Connection Services - Individual</vt:lpstr>
      <vt:lpstr>Making IT Work for You ~ The Mobile Office</vt:lpstr>
      <vt:lpstr>Factors that Affect Data Transmission</vt:lpstr>
      <vt:lpstr>Protocols</vt:lpstr>
      <vt:lpstr>Networks</vt:lpstr>
      <vt:lpstr>Network Terminology</vt:lpstr>
      <vt:lpstr>Network Types</vt:lpstr>
      <vt:lpstr>Network Architecture</vt:lpstr>
      <vt:lpstr>Ring Network</vt:lpstr>
      <vt:lpstr>Star Network</vt:lpstr>
      <vt:lpstr>Tree Network</vt:lpstr>
      <vt:lpstr>Mesh Network</vt:lpstr>
      <vt:lpstr>Network Strategies</vt:lpstr>
      <vt:lpstr>Organizational Networks</vt:lpstr>
      <vt:lpstr>Network Security</vt:lpstr>
      <vt:lpstr>Network Security Graphic</vt:lpstr>
      <vt:lpstr>Careers in I T</vt:lpstr>
      <vt:lpstr>A Look to the Future</vt:lpstr>
      <vt:lpstr>Open Ended Questions</vt:lpstr>
      <vt:lpstr>End of Main Content</vt:lpstr>
    </vt:vector>
  </TitlesOfParts>
  <Company>McGraw Hill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</dc:title>
  <dc:creator/>
  <cp:keywords/>
  <cp:lastModifiedBy>zhangyp</cp:lastModifiedBy>
  <cp:revision>202</cp:revision>
  <dcterms:created xsi:type="dcterms:W3CDTF">2021-07-01T13:49:16Z</dcterms:created>
  <dcterms:modified xsi:type="dcterms:W3CDTF">2022-08-29T02:46:26Z</dcterms:modified>
</cp:coreProperties>
</file>